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72" r:id="rId1"/>
    <p:sldMasterId id="2147483689" r:id="rId2"/>
    <p:sldMasterId id="2147483731" r:id="rId3"/>
  </p:sldMasterIdLst>
  <p:notesMasterIdLst>
    <p:notesMasterId r:id="rId38"/>
  </p:notesMasterIdLst>
  <p:handoutMasterIdLst>
    <p:handoutMasterId r:id="rId39"/>
  </p:handoutMasterIdLst>
  <p:sldIdLst>
    <p:sldId id="264" r:id="rId4"/>
    <p:sldId id="256" r:id="rId5"/>
    <p:sldId id="257" r:id="rId6"/>
    <p:sldId id="259" r:id="rId7"/>
    <p:sldId id="260" r:id="rId8"/>
    <p:sldId id="267" r:id="rId9"/>
    <p:sldId id="270" r:id="rId10"/>
    <p:sldId id="271" r:id="rId11"/>
    <p:sldId id="273" r:id="rId12"/>
    <p:sldId id="274" r:id="rId13"/>
    <p:sldId id="275" r:id="rId14"/>
    <p:sldId id="323" r:id="rId15"/>
    <p:sldId id="326" r:id="rId16"/>
    <p:sldId id="284" r:id="rId17"/>
    <p:sldId id="329" r:id="rId18"/>
    <p:sldId id="327" r:id="rId19"/>
    <p:sldId id="328" r:id="rId20"/>
    <p:sldId id="281" r:id="rId21"/>
    <p:sldId id="282" r:id="rId22"/>
    <p:sldId id="332" r:id="rId23"/>
    <p:sldId id="285" r:id="rId24"/>
    <p:sldId id="286" r:id="rId25"/>
    <p:sldId id="317" r:id="rId26"/>
    <p:sldId id="321" r:id="rId27"/>
    <p:sldId id="322" r:id="rId28"/>
    <p:sldId id="288" r:id="rId29"/>
    <p:sldId id="293" r:id="rId30"/>
    <p:sldId id="289" r:id="rId31"/>
    <p:sldId id="333" r:id="rId32"/>
    <p:sldId id="294" r:id="rId33"/>
    <p:sldId id="330" r:id="rId34"/>
    <p:sldId id="334" r:id="rId35"/>
    <p:sldId id="331" r:id="rId36"/>
    <p:sldId id="320" r:id="rId37"/>
  </p:sldIdLst>
  <p:sldSz cx="12192000" cy="6858000"/>
  <p:notesSz cx="7315200" cy="96012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79810F-A88B-4542-A13D-C9230326C678}">
          <p14:sldIdLst>
            <p14:sldId id="264"/>
            <p14:sldId id="256"/>
            <p14:sldId id="257"/>
            <p14:sldId id="259"/>
            <p14:sldId id="260"/>
            <p14:sldId id="267"/>
            <p14:sldId id="270"/>
            <p14:sldId id="271"/>
            <p14:sldId id="273"/>
            <p14:sldId id="274"/>
            <p14:sldId id="275"/>
            <p14:sldId id="323"/>
            <p14:sldId id="326"/>
            <p14:sldId id="284"/>
            <p14:sldId id="329"/>
            <p14:sldId id="327"/>
            <p14:sldId id="328"/>
            <p14:sldId id="281"/>
            <p14:sldId id="282"/>
            <p14:sldId id="332"/>
            <p14:sldId id="285"/>
            <p14:sldId id="286"/>
            <p14:sldId id="317"/>
            <p14:sldId id="321"/>
            <p14:sldId id="322"/>
            <p14:sldId id="288"/>
            <p14:sldId id="293"/>
            <p14:sldId id="289"/>
            <p14:sldId id="333"/>
            <p14:sldId id="294"/>
            <p14:sldId id="330"/>
            <p14:sldId id="334"/>
            <p14:sldId id="331"/>
            <p14:sldId id="32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4" autoAdjust="0"/>
    <p:restoredTop sz="94656" autoAdjust="0"/>
  </p:normalViewPr>
  <p:slideViewPr>
    <p:cSldViewPr snapToGrid="0">
      <p:cViewPr varScale="1">
        <p:scale>
          <a:sx n="106" d="100"/>
          <a:sy n="106" d="100"/>
        </p:scale>
        <p:origin x="486" y="114"/>
      </p:cViewPr>
      <p:guideLst>
        <p:guide orient="horz" pos="2160"/>
        <p:guide pos="3840"/>
      </p:guideLst>
    </p:cSldViewPr>
  </p:slideViewPr>
  <p:outlineViewPr>
    <p:cViewPr>
      <p:scale>
        <a:sx n="33" d="100"/>
        <a:sy n="33" d="100"/>
      </p:scale>
      <p:origin x="0" y="5088"/>
    </p:cViewPr>
  </p:outlineViewPr>
  <p:notesTextViewPr>
    <p:cViewPr>
      <p:scale>
        <a:sx n="3" d="2"/>
        <a:sy n="3" d="2"/>
      </p:scale>
      <p:origin x="0" y="0"/>
    </p:cViewPr>
  </p:notesTextViewPr>
  <p:notesViewPr>
    <p:cSldViewPr snapToGrid="0" snapToObjects="1">
      <p:cViewPr varScale="1">
        <p:scale>
          <a:sx n="84" d="100"/>
          <a:sy n="84" d="100"/>
        </p:scale>
        <p:origin x="379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27" tIns="45714" rIns="91427" bIns="45714" rtlCol="0"/>
          <a:lstStyle>
            <a:lvl1pPr algn="r">
              <a:defRPr sz="1200"/>
            </a:lvl1pPr>
          </a:lstStyle>
          <a:p>
            <a:fld id="{22989876-3A7E-48CC-A1DC-E4182CD594DA}" type="datetimeFigureOut">
              <a:rPr lang="en-US" smtClean="0"/>
              <a:t>3/10/2020</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27" tIns="45714" rIns="91427"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27" tIns="45714" rIns="91427" bIns="45714" rtlCol="0" anchor="b"/>
          <a:lstStyle>
            <a:lvl1pPr algn="r">
              <a:defRPr sz="1200"/>
            </a:lvl1pPr>
          </a:lstStyle>
          <a:p>
            <a:fld id="{C7F98FCF-CD55-4380-9809-2F56BE929BD0}" type="slidenum">
              <a:rPr lang="en-US" smtClean="0"/>
              <a:t>‹#›</a:t>
            </a:fld>
            <a:endParaRPr lang="en-US"/>
          </a:p>
        </p:txBody>
      </p:sp>
    </p:spTree>
    <p:extLst>
      <p:ext uri="{BB962C8B-B14F-4D97-AF65-F5344CB8AC3E}">
        <p14:creationId xmlns:p14="http://schemas.microsoft.com/office/powerpoint/2010/main" val="25570364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37E41BDC-14D1-43FC-BF89-DDBD76F25305}" type="datetimeFigureOut">
              <a:rPr lang="en-US" smtClean="0"/>
              <a:t>3/10/2020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0802087F-D228-4433-B9C9-D33FA4FD78CC}" type="slidenum">
              <a:rPr lang="en-US" smtClean="0"/>
              <a:t>‹#›</a:t>
            </a:fld>
            <a:endParaRPr lang="en-US"/>
          </a:p>
        </p:txBody>
      </p:sp>
    </p:spTree>
    <p:extLst>
      <p:ext uri="{BB962C8B-B14F-4D97-AF65-F5344CB8AC3E}">
        <p14:creationId xmlns:p14="http://schemas.microsoft.com/office/powerpoint/2010/main" val="138411272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4371454"/>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Mexican state of Texas becomes the Republic of Texas in 1836.</a:t>
            </a:r>
            <a:endParaRPr lang="en-US" dirty="0"/>
          </a:p>
        </p:txBody>
      </p:sp>
    </p:spTree>
    <p:extLst>
      <p:ext uri="{BB962C8B-B14F-4D97-AF65-F5344CB8AC3E}">
        <p14:creationId xmlns:p14="http://schemas.microsoft.com/office/powerpoint/2010/main" val="1941986694"/>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a:t>
            </a:r>
            <a:r>
              <a:rPr lang="en-US" baseline="0" dirty="0" smtClean="0"/>
              <a:t>studied about the Texas Revolution that freed Texas from Mexico in April 1836.</a:t>
            </a:r>
          </a:p>
          <a:p>
            <a:endParaRPr lang="en-US" baseline="0" dirty="0" smtClean="0"/>
          </a:p>
          <a:p>
            <a:r>
              <a:rPr lang="en-US" dirty="0" smtClean="0"/>
              <a:t>The 1836 Republic of Texas Constitution was based both on the United States Constitution and the Mexican Constitution of Coahuila</a:t>
            </a:r>
            <a:r>
              <a:rPr lang="en-US" baseline="0" dirty="0" smtClean="0"/>
              <a:t> and Texas, so it blended English and Spanish laws that suited the needs of frontier people.</a:t>
            </a:r>
          </a:p>
          <a:p>
            <a:endParaRPr lang="en-US" dirty="0"/>
          </a:p>
          <a:p>
            <a:r>
              <a:rPr lang="en-US" dirty="0" smtClean="0"/>
              <a:t>The appellate Supreme Court was new, as were jury trials (Spain and Mexico didn’t have juries, just judges).</a:t>
            </a:r>
          </a:p>
          <a:p>
            <a:endParaRPr lang="en-US" dirty="0"/>
          </a:p>
          <a:p>
            <a:r>
              <a:rPr lang="en-US" dirty="0" smtClean="0"/>
              <a:t>As we’ll see, Spanish laws carried over in important ways.</a:t>
            </a:r>
            <a:endParaRPr lang="en-US" dirty="0"/>
          </a:p>
        </p:txBody>
      </p:sp>
    </p:spTree>
    <p:extLst>
      <p:ext uri="{BB962C8B-B14F-4D97-AF65-F5344CB8AC3E}">
        <p14:creationId xmlns:p14="http://schemas.microsoft.com/office/powerpoint/2010/main" val="3832554304"/>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Williamson was called “Three-Legged Willie” because he lost the use of one leg as a child and walked with a wooden leg beneath the lame one. That didn’t slow him down, though. He was a great judge who commanded respect. He also was a great dancer.</a:t>
            </a:r>
          </a:p>
          <a:p>
            <a:endParaRPr lang="en-US" dirty="0"/>
          </a:p>
          <a:p>
            <a:r>
              <a:rPr lang="en-US" dirty="0"/>
              <a:t>Many of Judge Williamson’s cases involved criminal hearings. There was a famous story that when Judge “Three-Legged Willie” Williamson set up the first court in the Third District in East Texas behind a crate “bench” under an oak tree (the courthouse had burned down), his first case involved a group of violent </a:t>
            </a:r>
            <a:r>
              <a:rPr lang="en-US" dirty="0" err="1"/>
              <a:t>feuders</a:t>
            </a:r>
            <a:r>
              <a:rPr lang="en-US" dirty="0"/>
              <a:t>. Doubting the ability of a court to give justice, one man thumped his Bowie knife into Williamson’s bench and said, “This, sir, is the law of Shelby County!” Williamson calmly drew his pistol, laid it on the bench next to the knife, and said, “Then this, sir, is the constitution that overrules your law.” The case then proceeded without further disruption.</a:t>
            </a:r>
            <a:endParaRPr lang="en-US" baseline="0" dirty="0" smtClean="0"/>
          </a:p>
          <a:p>
            <a:endParaRPr lang="en-US" dirty="0"/>
          </a:p>
        </p:txBody>
      </p:sp>
    </p:spTree>
    <p:extLst>
      <p:ext uri="{BB962C8B-B14F-4D97-AF65-F5344CB8AC3E}">
        <p14:creationId xmlns:p14="http://schemas.microsoft.com/office/powerpoint/2010/main" val="1090478124"/>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different kind of case—not</a:t>
            </a:r>
            <a:r>
              <a:rPr lang="en-US" baseline="0" dirty="0" smtClean="0"/>
              <a:t> a criminal case but a civil dispute over property damage. These were very common in those days—pretty much everyone sued someone over something at some point in their lives, so the courts were very busy. As we’ll see, even the Presidents of the Republic sued each other!</a:t>
            </a:r>
            <a:endParaRPr lang="en-US" dirty="0"/>
          </a:p>
        </p:txBody>
      </p:sp>
    </p:spTree>
    <p:extLst>
      <p:ext uri="{BB962C8B-B14F-4D97-AF65-F5344CB8AC3E}">
        <p14:creationId xmlns:p14="http://schemas.microsoft.com/office/powerpoint/2010/main" val="1090478124"/>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example of a civil suit that began with failed negotiations between the two parties and proceeded with a jury trial (delayed for four years), which awarded about half the damages asked for. </a:t>
            </a:r>
          </a:p>
          <a:p>
            <a:endParaRPr lang="en-US" dirty="0"/>
          </a:p>
          <a:p>
            <a:r>
              <a:rPr lang="en-US" dirty="0"/>
              <a:t>Houston said Lamar took possession of the furniture in January 1839, and damaged it.  Lamar originally admitted that some of the furniture was damaged, but he did not accept responsibility for any missing items. </a:t>
            </a:r>
            <a:r>
              <a:rPr lang="en-US" dirty="0" smtClean="0"/>
              <a:t>Negotiations between the two broke down, and Lamar asked for a jury trial.</a:t>
            </a:r>
            <a:endParaRPr lang="en-US" dirty="0"/>
          </a:p>
          <a:p>
            <a:r>
              <a:rPr lang="en-US" dirty="0"/>
              <a:t> </a:t>
            </a:r>
          </a:p>
          <a:p>
            <a:r>
              <a:rPr lang="en-US" dirty="0"/>
              <a:t>It took four years to work through the problems, including lack of witnesses—one of Lamar’s was killed in a duel, for example, and the others disappeared. Houston had similar problems, but one official who saw the damaged furniture agreed to testify on Houston’s behalf.</a:t>
            </a:r>
          </a:p>
          <a:p>
            <a:endParaRPr lang="en-US" dirty="0"/>
          </a:p>
          <a:p>
            <a:r>
              <a:rPr lang="en-US" dirty="0"/>
              <a:t>The case finally went to trial in April 1843, and a jury awarded Houston $1,101.73 in damages.  That’s about $20,000 in today’s dollars.</a:t>
            </a:r>
          </a:p>
          <a:p>
            <a:r>
              <a:rPr lang="en-US" dirty="0"/>
              <a:t> </a:t>
            </a:r>
          </a:p>
          <a:p>
            <a:endParaRPr lang="en-US" dirty="0"/>
          </a:p>
        </p:txBody>
      </p:sp>
    </p:spTree>
    <p:extLst>
      <p:ext uri="{BB962C8B-B14F-4D97-AF65-F5344CB8AC3E}">
        <p14:creationId xmlns:p14="http://schemas.microsoft.com/office/powerpoint/2010/main" val="4231469328"/>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district court, the case went to Texas </a:t>
            </a:r>
            <a:r>
              <a:rPr lang="en-US" dirty="0"/>
              <a:t>Supreme Court on appeal, and ended with the </a:t>
            </a:r>
            <a:r>
              <a:rPr lang="en-US" dirty="0" smtClean="0"/>
              <a:t>Supreme Court </a:t>
            </a:r>
            <a:r>
              <a:rPr lang="en-US" dirty="0"/>
              <a:t>affirming the original jury award seven years after the original lawsuit was </a:t>
            </a:r>
            <a:r>
              <a:rPr lang="en-US" dirty="0" smtClean="0"/>
              <a:t>filed.</a:t>
            </a:r>
          </a:p>
          <a:p>
            <a:endParaRPr lang="en-US" dirty="0"/>
          </a:p>
          <a:p>
            <a:r>
              <a:rPr lang="en-US" dirty="0" smtClean="0"/>
              <a:t>This is a good example of how the passage of time can work against one or both parties. </a:t>
            </a:r>
            <a:r>
              <a:rPr lang="en-US" dirty="0"/>
              <a:t> </a:t>
            </a:r>
            <a:r>
              <a:rPr lang="en-US" dirty="0" smtClean="0"/>
              <a:t>Justice delayed is justice denied.</a:t>
            </a:r>
          </a:p>
          <a:p>
            <a:endParaRPr lang="en-US" dirty="0"/>
          </a:p>
          <a:p>
            <a:r>
              <a:rPr lang="en-US" dirty="0" smtClean="0"/>
              <a:t>Also, even though the person who was sued was supposed to pay, and the amount was a little over half what was asked for, he said (and could prove on paper) that he had no money. He was a debtor without the means to pay his debt. </a:t>
            </a:r>
          </a:p>
          <a:p>
            <a:endParaRPr lang="en-US" dirty="0"/>
          </a:p>
          <a:p>
            <a:r>
              <a:rPr lang="en-US" u="sng" dirty="0" smtClean="0"/>
              <a:t>Optional exercise:</a:t>
            </a:r>
            <a:endParaRPr lang="en-US" dirty="0" smtClean="0"/>
          </a:p>
          <a:p>
            <a:endParaRPr lang="en-US" u="sng" dirty="0"/>
          </a:p>
          <a:p>
            <a:r>
              <a:rPr lang="en-US" dirty="0" smtClean="0"/>
              <a:t>Can you think of a modern-day situation that would be similar to this case? For example, what if someone borrowed an expensive 10-speed sports bicycle and returned it with punctured tires and a bent frame. If they refused to pay to replace it, what can you do?  </a:t>
            </a:r>
            <a:endParaRPr lang="en-US" dirty="0"/>
          </a:p>
          <a:p>
            <a:r>
              <a:rPr lang="en-US" dirty="0" smtClean="0"/>
              <a:t>[NOTE: You could mention the small claims court and describe how that works. That will be presented in more detail in Lesson 2.]</a:t>
            </a:r>
            <a:endParaRPr lang="en-US" dirty="0"/>
          </a:p>
        </p:txBody>
      </p:sp>
    </p:spTree>
    <p:extLst>
      <p:ext uri="{BB962C8B-B14F-4D97-AF65-F5344CB8AC3E}">
        <p14:creationId xmlns:p14="http://schemas.microsoft.com/office/powerpoint/2010/main" val="254362628"/>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Republic of Texas decided it would be better</a:t>
            </a:r>
            <a:r>
              <a:rPr lang="en-US" baseline="0" dirty="0" smtClean="0"/>
              <a:t> off being a state than a country, and it became part of the United States on December 31, 1845. It brought a new constitution with it.</a:t>
            </a:r>
            <a:endParaRPr lang="en-US" dirty="0"/>
          </a:p>
        </p:txBody>
      </p:sp>
    </p:spTree>
    <p:extLst>
      <p:ext uri="{BB962C8B-B14F-4D97-AF65-F5344CB8AC3E}">
        <p14:creationId xmlns:p14="http://schemas.microsoft.com/office/powerpoint/2010/main" val="873484691"/>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Queen Isabella ruled Spain in the late 1400s, she saw to it that women could own and inherit property, go into business, and be almost equal to men under the law. This was very different from the English-speaking countries, where married women gave up their rights to own property or run a business. Texas preserved the Spanish provisions that gave women these rights. That meant Texas was ahead of the other states, where English law gave husbands control of all property.</a:t>
            </a:r>
            <a:endParaRPr lang="en-US" i="0" dirty="0"/>
          </a:p>
        </p:txBody>
      </p:sp>
    </p:spTree>
    <p:extLst>
      <p:ext uri="{BB962C8B-B14F-4D97-AF65-F5344CB8AC3E}">
        <p14:creationId xmlns:p14="http://schemas.microsoft.com/office/powerpoint/2010/main" val="638728899"/>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Texans</a:t>
            </a:r>
            <a:r>
              <a:rPr lang="en-US" baseline="0" dirty="0" smtClean="0"/>
              <a:t> voted to secede from the United States in 1861, so Unionists like Justice Bell were very unpopular. He was never again elected to office. Justice Roberts, in contrast, was in favor of the Confederacy. He remained popular throughout the Civil War and later became Chief Justice of the Texas Supreme Court and then Governor of Texas.</a:t>
            </a:r>
            <a:endParaRPr lang="en-US" dirty="0"/>
          </a:p>
        </p:txBody>
      </p:sp>
    </p:spTree>
    <p:extLst>
      <p:ext uri="{BB962C8B-B14F-4D97-AF65-F5344CB8AC3E}">
        <p14:creationId xmlns:p14="http://schemas.microsoft.com/office/powerpoint/2010/main" val="3542736890"/>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General </a:t>
            </a:r>
            <a:r>
              <a:rPr lang="en-US" dirty="0" err="1"/>
              <a:t>Magruder</a:t>
            </a:r>
            <a:r>
              <a:rPr lang="en-US" dirty="0"/>
              <a:t> arrested a doctor and a lawyer who published a pamphlet that spoke out against the Confederacy, and he suspended the writ of habeas corpus without the legal grounds to do so. If time permits, explain habeas corpus. </a:t>
            </a:r>
            <a:endParaRPr lang="en-US" i="0" dirty="0" smtClean="0"/>
          </a:p>
          <a:p>
            <a:endParaRPr lang="en-US" dirty="0"/>
          </a:p>
        </p:txBody>
      </p:sp>
    </p:spTree>
    <p:extLst>
      <p:ext uri="{BB962C8B-B14F-4D97-AF65-F5344CB8AC3E}">
        <p14:creationId xmlns:p14="http://schemas.microsoft.com/office/powerpoint/2010/main" val="807910384"/>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57955"/>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Texas</a:t>
            </a:r>
            <a:r>
              <a:rPr lang="en-US" baseline="0" dirty="0" smtClean="0"/>
              <a:t> Constitution </a:t>
            </a:r>
            <a:r>
              <a:rPr lang="en-US" dirty="0"/>
              <a:t>deliberately limited the powers of the state government and its officials—especially those of the Governor—because the delegates who wrote it wanted to keep more power in the hands of the people. </a:t>
            </a:r>
          </a:p>
          <a:p>
            <a:endParaRPr lang="en-US" dirty="0"/>
          </a:p>
          <a:p>
            <a:r>
              <a:rPr lang="en-US" dirty="0" smtClean="0"/>
              <a:t>During the Civil War, judges had been appointed  by a military government and then by the governor, but since 1876 they have been elected by popular vote.</a:t>
            </a:r>
            <a:endParaRPr lang="en-US" dirty="0"/>
          </a:p>
        </p:txBody>
      </p:sp>
    </p:spTree>
    <p:extLst>
      <p:ext uri="{BB962C8B-B14F-4D97-AF65-F5344CB8AC3E}">
        <p14:creationId xmlns:p14="http://schemas.microsoft.com/office/powerpoint/2010/main" val="4231469328"/>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1880s,</a:t>
            </a:r>
            <a:r>
              <a:rPr lang="en-US" baseline="0" dirty="0" smtClean="0"/>
              <a:t> “big businesses” from other states—including railroads—had gained power over the Texas economy. This had some good effects, but it also had many bad ones that needed new laws to handle. The next slides will give examples.</a:t>
            </a:r>
            <a:endParaRPr lang="en-US" dirty="0"/>
          </a:p>
        </p:txBody>
      </p:sp>
    </p:spTree>
    <p:extLst>
      <p:ext uri="{BB962C8B-B14F-4D97-AF65-F5344CB8AC3E}">
        <p14:creationId xmlns:p14="http://schemas.microsoft.com/office/powerpoint/2010/main" val="1818678404"/>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immediately to the railroad case that follows.]</a:t>
            </a:r>
            <a:endParaRPr lang="en-US" dirty="0"/>
          </a:p>
        </p:txBody>
      </p:sp>
    </p:spTree>
    <p:extLst>
      <p:ext uri="{BB962C8B-B14F-4D97-AF65-F5344CB8AC3E}">
        <p14:creationId xmlns:p14="http://schemas.microsoft.com/office/powerpoint/2010/main" val="1691386075"/>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6441512"/>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 student read the text and let students guess the decision before moving to the next slide.</a:t>
            </a:r>
            <a:endParaRPr lang="en-US" dirty="0"/>
          </a:p>
        </p:txBody>
      </p:sp>
    </p:spTree>
    <p:extLst>
      <p:ext uri="{BB962C8B-B14F-4D97-AF65-F5344CB8AC3E}">
        <p14:creationId xmlns:p14="http://schemas.microsoft.com/office/powerpoint/2010/main" val="35961895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the first case in which the</a:t>
            </a:r>
            <a:r>
              <a:rPr lang="en-US" baseline="0" dirty="0" smtClean="0"/>
              <a:t> Texas Supreme Court applied the new attractive nuisance doctrine that the U.S. Supreme Court had recently established. It was one of the first tort cases in Texas. </a:t>
            </a:r>
          </a:p>
          <a:p>
            <a:endParaRPr lang="en-US" baseline="0" dirty="0" smtClean="0"/>
          </a:p>
          <a:p>
            <a:r>
              <a:rPr lang="en-US" baseline="0" dirty="0" smtClean="0"/>
              <a:t>Students can be made aware that damages for personal injuries—even very severe ones—were not part of Texas law until many years after the courts were established. </a:t>
            </a:r>
            <a:endParaRPr lang="en-US" dirty="0"/>
          </a:p>
        </p:txBody>
      </p:sp>
    </p:spTree>
    <p:extLst>
      <p:ext uri="{BB962C8B-B14F-4D97-AF65-F5344CB8AC3E}">
        <p14:creationId xmlns:p14="http://schemas.microsoft.com/office/powerpoint/2010/main" val="254362628"/>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
            </a:r>
            <a:r>
              <a:rPr lang="en-US" baseline="0" dirty="0" smtClean="0"/>
              <a:t>egal</a:t>
            </a:r>
            <a:r>
              <a:rPr lang="en-US" dirty="0" smtClean="0"/>
              <a:t> rights for women and </a:t>
            </a:r>
            <a:r>
              <a:rPr lang="en-US" baseline="0" dirty="0" smtClean="0"/>
              <a:t>non-Anglo Texans came into focus in the twentieth century.</a:t>
            </a:r>
            <a:endParaRPr lang="en-US" dirty="0"/>
          </a:p>
        </p:txBody>
      </p:sp>
    </p:spTree>
    <p:extLst>
      <p:ext uri="{BB962C8B-B14F-4D97-AF65-F5344CB8AC3E}">
        <p14:creationId xmlns:p14="http://schemas.microsoft.com/office/powerpoint/2010/main" val="336767021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see why the Court was made</a:t>
            </a:r>
            <a:r>
              <a:rPr lang="en-US" baseline="0" dirty="0" smtClean="0"/>
              <a:t> up just of women in the next slide…</a:t>
            </a:r>
            <a:endParaRPr lang="en-US" dirty="0"/>
          </a:p>
        </p:txBody>
      </p:sp>
    </p:spTree>
    <p:extLst>
      <p:ext uri="{BB962C8B-B14F-4D97-AF65-F5344CB8AC3E}">
        <p14:creationId xmlns:p14="http://schemas.microsoft.com/office/powerpoint/2010/main" val="3879158798"/>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Johnson and the WOW won the case and kept both tracts of land. </a:t>
            </a:r>
          </a:p>
          <a:p>
            <a:pPr defTabSz="914266">
              <a:defRPr/>
            </a:pPr>
            <a:endParaRPr lang="en-US" dirty="0" smtClean="0"/>
          </a:p>
          <a:p>
            <a:pPr defTabSz="914266">
              <a:defRPr/>
            </a:pPr>
            <a:r>
              <a:rPr lang="en-US" dirty="0" smtClean="0"/>
              <a:t>What makes this case interesting is that all three members of the Texas Supreme Court belonged to the WOW fraternity. The question is whether they could judge this case fairly.</a:t>
            </a:r>
          </a:p>
          <a:p>
            <a:pPr defTabSz="914266">
              <a:defRPr/>
            </a:pPr>
            <a:endParaRPr lang="en-US" dirty="0" smtClean="0"/>
          </a:p>
          <a:p>
            <a:r>
              <a:rPr lang="en-US" dirty="0"/>
              <a:t>Although some historians have said that Governor Neff appointed all women because no male lawyers were available who did not belong to the Woodmen of the World, newer evidence shows that to be untrue. There were indeed qualified male candidates, but Neff was a strong supporter of women’s rights and intended to make a statement with the appointments.</a:t>
            </a:r>
          </a:p>
          <a:p>
            <a:pPr defTabSz="914266">
              <a:defRPr/>
            </a:pPr>
            <a:endParaRPr lang="en-US" dirty="0" smtClean="0"/>
          </a:p>
          <a:p>
            <a:r>
              <a:rPr lang="en-US" baseline="0" dirty="0" smtClean="0"/>
              <a:t>To put this 1925 Court appointment in perspective, </a:t>
            </a:r>
            <a:r>
              <a:rPr lang="en-US" dirty="0" smtClean="0"/>
              <a:t>women had only been able to vote for 6 years, and they were not permitted to serve on juries for almost 30</a:t>
            </a:r>
            <a:r>
              <a:rPr lang="en-US" baseline="0" dirty="0" smtClean="0"/>
              <a:t> more years—in 1954. </a:t>
            </a:r>
          </a:p>
          <a:p>
            <a:endParaRPr lang="en-US" dirty="0"/>
          </a:p>
          <a:p>
            <a:r>
              <a:rPr lang="en-US" baseline="0" dirty="0" smtClean="0"/>
              <a:t>The number of female</a:t>
            </a:r>
            <a:r>
              <a:rPr lang="en-US" dirty="0" smtClean="0"/>
              <a:t> lawyers was also very limited—the first women were licensed in the early 1900s. The next woman to serve on the Texas Supreme Court would be appointed in 1982.</a:t>
            </a:r>
          </a:p>
          <a:p>
            <a:endParaRPr lang="en-US" baseline="0" dirty="0"/>
          </a:p>
          <a:p>
            <a:endParaRPr lang="en-US" baseline="0" dirty="0" smtClean="0"/>
          </a:p>
          <a:p>
            <a:endParaRPr lang="en-US" dirty="0"/>
          </a:p>
          <a:p>
            <a:endParaRPr lang="en-US" dirty="0"/>
          </a:p>
        </p:txBody>
      </p:sp>
    </p:spTree>
    <p:extLst>
      <p:ext uri="{BB962C8B-B14F-4D97-AF65-F5344CB8AC3E}">
        <p14:creationId xmlns:p14="http://schemas.microsoft.com/office/powerpoint/2010/main" val="3024638831"/>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law school created</a:t>
            </a:r>
            <a:r>
              <a:rPr lang="en-US" baseline="0" dirty="0" smtClean="0"/>
              <a:t> for African Americans was declared by the U.S. Supreme Court to be separate and unequal, which it was. The law required that separate institutions based on race had to be equal to those for whites. This was the first step toward the 1954 </a:t>
            </a:r>
            <a:r>
              <a:rPr lang="en-US" i="1" baseline="0" dirty="0" smtClean="0"/>
              <a:t>Brown v. Board of Education </a:t>
            </a:r>
            <a:r>
              <a:rPr lang="en-US" baseline="0" dirty="0" smtClean="0"/>
              <a:t>ruling, and it began here in Texas.</a:t>
            </a:r>
            <a:endParaRPr lang="en-US" dirty="0"/>
          </a:p>
        </p:txBody>
      </p:sp>
    </p:spTree>
    <p:extLst>
      <p:ext uri="{BB962C8B-B14F-4D97-AF65-F5344CB8AC3E}">
        <p14:creationId xmlns:p14="http://schemas.microsoft.com/office/powerpoint/2010/main" val="3879158798"/>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1524625"/>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marked the first time that the U.S. Supreme Court recognized</a:t>
            </a:r>
            <a:r>
              <a:rPr lang="en-US" baseline="0" dirty="0" smtClean="0"/>
              <a:t> </a:t>
            </a:r>
            <a:r>
              <a:rPr lang="en-US" dirty="0" smtClean="0"/>
              <a:t>Mexican Americans as a separate group entitled</a:t>
            </a:r>
            <a:r>
              <a:rPr lang="en-US" baseline="0" dirty="0" smtClean="0"/>
              <a:t> to legal protection from discrimination. This meant that they could no longer be barred from serving on juries or going to the </a:t>
            </a:r>
            <a:r>
              <a:rPr lang="en-US" baseline="0" smtClean="0"/>
              <a:t>same public schools </a:t>
            </a:r>
            <a:r>
              <a:rPr lang="en-US" baseline="0" dirty="0" smtClean="0"/>
              <a:t>as Anglo students because of their cultural background.</a:t>
            </a:r>
            <a:endParaRPr lang="en-US" dirty="0"/>
          </a:p>
        </p:txBody>
      </p:sp>
    </p:spTree>
    <p:extLst>
      <p:ext uri="{BB962C8B-B14F-4D97-AF65-F5344CB8AC3E}">
        <p14:creationId xmlns:p14="http://schemas.microsoft.com/office/powerpoint/2010/main" val="2720474884"/>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6949984"/>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362628"/>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photo shows the nine current</a:t>
            </a:r>
            <a:r>
              <a:rPr lang="en-US" baseline="0" dirty="0" smtClean="0"/>
              <a:t> members of the Supreme Court, with Chief Justice Nathan Hecht seated at center in the front row. </a:t>
            </a:r>
          </a:p>
          <a:p>
            <a:endParaRPr lang="en-US" dirty="0"/>
          </a:p>
          <a:p>
            <a:r>
              <a:rPr lang="en-US" baseline="0" dirty="0" smtClean="0"/>
              <a:t>The next lesson will show how the Texas court system works</a:t>
            </a:r>
            <a:r>
              <a:rPr lang="en-US" dirty="0" smtClean="0"/>
              <a:t>. You might be surprised by how many courts there are today and what kinds of cases they’re responsible for. </a:t>
            </a:r>
            <a:endParaRPr lang="en-US" baseline="0" dirty="0" smtClean="0"/>
          </a:p>
          <a:p>
            <a:endParaRPr lang="en-US" baseline="0" dirty="0" smtClean="0"/>
          </a:p>
        </p:txBody>
      </p:sp>
    </p:spTree>
    <p:extLst>
      <p:ext uri="{BB962C8B-B14F-4D97-AF65-F5344CB8AC3E}">
        <p14:creationId xmlns:p14="http://schemas.microsoft.com/office/powerpoint/2010/main" val="3970819762"/>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2388" cy="3600450"/>
          </a:xfrm>
        </p:spPr>
      </p:sp>
      <p:sp>
        <p:nvSpPr>
          <p:cNvPr id="3" name="Notes Placeholder 2"/>
          <p:cNvSpPr>
            <a:spLocks noGrp="1"/>
          </p:cNvSpPr>
          <p:nvPr>
            <p:ph type="body" idx="1"/>
          </p:nvPr>
        </p:nvSpPr>
        <p:spPr/>
        <p:txBody>
          <a:bodyPr/>
          <a:lstStyle/>
          <a:p>
            <a:r>
              <a:rPr lang="en-US" smtClean="0"/>
              <a:t>Your </a:t>
            </a:r>
            <a:r>
              <a:rPr lang="en-US" smtClean="0"/>
              <a:t>teacher </a:t>
            </a:r>
            <a:r>
              <a:rPr lang="en-US" dirty="0" smtClean="0"/>
              <a:t>has a copy of each of the Taming Texas books.  You can find out much more about Texas courts and law in the books.  </a:t>
            </a:r>
            <a:endParaRPr lang="en-US" dirty="0"/>
          </a:p>
        </p:txBody>
      </p:sp>
    </p:spTree>
    <p:extLst>
      <p:ext uri="{BB962C8B-B14F-4D97-AF65-F5344CB8AC3E}">
        <p14:creationId xmlns:p14="http://schemas.microsoft.com/office/powerpoint/2010/main" val="75437145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1962945"/>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5073754"/>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092177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belonged to Spain as a colony in the New World—the students will have studied that period last semester—and the roots of Spanish law remain in Texas law to this very day. </a:t>
            </a:r>
          </a:p>
          <a:p>
            <a:endParaRPr lang="en-US" dirty="0"/>
          </a:p>
          <a:p>
            <a:r>
              <a:rPr lang="en-US" dirty="0" smtClean="0"/>
              <a:t>When Mexico won its independence from Spain in 1821, the Texas colony belonged to Mexico, which kept Spain’s laws. </a:t>
            </a:r>
            <a:endParaRPr lang="en-US" dirty="0"/>
          </a:p>
        </p:txBody>
      </p:sp>
    </p:spTree>
    <p:extLst>
      <p:ext uri="{BB962C8B-B14F-4D97-AF65-F5344CB8AC3E}">
        <p14:creationId xmlns:p14="http://schemas.microsoft.com/office/powerpoint/2010/main" val="381785069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Canary Islanders were Spanish citizens from off the west coast of Africa. Texas was then a total wilderness, so they were far from civilization. The </a:t>
            </a:r>
            <a:r>
              <a:rPr lang="en-US" dirty="0" err="1"/>
              <a:t>alcalde</a:t>
            </a:r>
            <a:r>
              <a:rPr lang="en-US" dirty="0"/>
              <a:t> was in charge of enforcing Spanish laws, but because they were so far from any other Spanish town, he often make his own rules to fit the needs of the people.</a:t>
            </a:r>
            <a:endParaRPr lang="en-US" i="0" dirty="0" smtClean="0"/>
          </a:p>
          <a:p>
            <a:endParaRPr lang="en-US" i="0" dirty="0"/>
          </a:p>
        </p:txBody>
      </p:sp>
    </p:spTree>
    <p:extLst>
      <p:ext uri="{BB962C8B-B14F-4D97-AF65-F5344CB8AC3E}">
        <p14:creationId xmlns:p14="http://schemas.microsoft.com/office/powerpoint/2010/main" val="177540969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The new government of Mexico (recently independent from Spain) gave Stephen F. Austin the authority to rule his colony by himself, as long as he didn’t break any Mexican laws. He issued regulations to settle disputes and punish minor crimes; major crimes had to be settled by Mexican authorities in Mexico City.</a:t>
            </a:r>
            <a:endParaRPr lang="en-US" i="0" dirty="0" smtClean="0"/>
          </a:p>
          <a:p>
            <a:endParaRPr lang="en-US" i="0" dirty="0"/>
          </a:p>
        </p:txBody>
      </p:sp>
    </p:spTree>
    <p:extLst>
      <p:ext uri="{BB962C8B-B14F-4D97-AF65-F5344CB8AC3E}">
        <p14:creationId xmlns:p14="http://schemas.microsoft.com/office/powerpoint/2010/main" val="2096417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1"/>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4" y="4777381"/>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E032FB-84E0-48AD-A84B-63B7F8F0B5BA}"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1" y="432381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2"/>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869353883"/>
      </p:ext>
    </p:extLst>
  </p:cSld>
  <p:clrMapOvr>
    <a:masterClrMapping/>
  </p:clrMapOvr>
  <p:timing>
    <p:tnLst>
      <p:par>
        <p:cTn id="1" dur="indefinite" restart="never" nodeType="tmRoot"/>
      </p:par>
    </p:tnLst>
  </p:timing>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9A3FED-3403-462C-84DA-B497BD7B1078}"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2729651515"/>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AFEBF-1979-4897-9282-0908AF788E28}"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85349584"/>
      </p:ext>
    </p:extLst>
  </p:cSld>
  <p:clrMapOvr>
    <a:masterClrMapping/>
  </p:clrMapOvr>
</p:sldLayout>
</file>

<file path=ppt/slideLayouts/slideLayout12.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2"/>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7B2A49A4-7F69-4104-87C7-D3410AFE1E24}"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1698696960"/>
      </p:ext>
    </p:extLst>
  </p:cSld>
  <p:clrMapOvr>
    <a:masterClrMapping/>
  </p:clrMapOvr>
</p:sldLayout>
</file>

<file path=ppt/slideLayouts/slideLayout13.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50" y="609600"/>
            <a:ext cx="839392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22F7B2B1-4A6C-4496-9568-6C2E48AFB975}"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2593142"/>
      </p:ext>
    </p:extLst>
  </p:cSld>
  <p:clrMapOvr>
    <a:masterClrMapping/>
  </p:clrMapOvr>
</p:sldLayout>
</file>

<file path=ppt/slideLayouts/slideLayout14.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4"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62C13DF3-76CF-4FBF-A68D-70E6EED59D20}"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742758074"/>
      </p:ext>
    </p:extLst>
  </p:cSld>
  <p:clrMapOvr>
    <a:masterClrMapping/>
  </p:clrMapOvr>
</p:sldLayout>
</file>

<file path=ppt/slideLayouts/slideLayout15.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E9F33B-5D30-449C-AE49-6C077C2A26AE}"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11534208"/>
      </p:ext>
    </p:extLst>
  </p:cSld>
  <p:clrMapOvr>
    <a:masterClrMapping/>
  </p:clrMapOvr>
</p:sldLayout>
</file>

<file path=ppt/slideLayouts/slideLayout16.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3" y="627407"/>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38549E5-6622-4A67-BC9B-9BF4070EEF78}"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280437809"/>
      </p:ext>
    </p:extLst>
  </p:cSld>
  <p:clrMapOvr>
    <a:masterClrMapping/>
  </p:clrMapOvr>
</p:sldLayout>
</file>

<file path=ppt/slideLayouts/slideLayout17.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3" y="5565918"/>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35996950"/>
      </p:ext>
    </p:extLst>
  </p:cSld>
  <p:clrMapOvr>
    <a:masterClrMapping/>
  </p:clrMapOvr>
  <p:timing>
    <p:tnLst>
      <p:par>
        <p:cTn id="1" dur="indefinite" restart="never" nodeType="tmRoot"/>
      </p:par>
    </p:tnLst>
  </p:timing>
</p:sldLayout>
</file>

<file path=ppt/slideLayouts/slideLayout18.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58499" y="2286006"/>
            <a:ext cx="11874479" cy="4190999"/>
          </a:xfrm>
        </p:spPr>
        <p:txBody>
          <a:bodyPr/>
          <a:lstStyle>
            <a:lvl1pPr>
              <a:defRPr>
                <a:solidFill>
                  <a:schemeClr val="bg2"/>
                </a:solidFill>
              </a:defRPr>
            </a:lvl1pPr>
            <a:lvl2pPr>
              <a:defRPr>
                <a:solidFill>
                  <a:schemeClr val="bg2"/>
                </a:solidFill>
              </a:defRPr>
            </a:lvl2pPr>
            <a:lvl3pPr>
              <a:defRPr>
                <a:solidFill>
                  <a:schemeClr val="bg2"/>
                </a:solidFill>
              </a:defRPr>
            </a:lvl3pPr>
            <a:lvl4pPr marL="1371600" indent="-338138">
              <a:buFont typeface="Arial" pitchFamily="34" charset="0"/>
              <a:buChar char="•"/>
              <a:defRPr baseline="0">
                <a:solidFill>
                  <a:schemeClr val="bg2"/>
                </a:solidFill>
              </a:defRPr>
            </a:lvl4pPr>
            <a:lvl5pPr marL="1719263" indent="-347663">
              <a:defRPr>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Rectangle 3"/>
          <p:cNvSpPr/>
          <p:nvPr userDrawn="1"/>
        </p:nvSpPr>
        <p:spPr>
          <a:xfrm>
            <a:off x="35860" y="6445625"/>
            <a:ext cx="1930400" cy="230832"/>
          </a:xfrm>
          <a:prstGeom prst="rect">
            <a:avLst/>
          </a:prstGeom>
        </p:spPr>
        <p:txBody>
          <a:bodyPr wrap="square">
            <a:spAutoFit/>
          </a:bodyPr>
          <a:lstStyle/>
          <a:p>
            <a:r>
              <a:rPr lang="en-US" sz="900" dirty="0">
                <a:solidFill>
                  <a:srgbClr val="00305E"/>
                </a:solidFill>
              </a:rPr>
              <a:t> </a:t>
            </a:r>
          </a:p>
        </p:txBody>
      </p:sp>
    </p:spTree>
    <p:extLst>
      <p:ext uri="{BB962C8B-B14F-4D97-AF65-F5344CB8AC3E}">
        <p14:creationId xmlns:p14="http://schemas.microsoft.com/office/powerpoint/2010/main" val="515812035"/>
      </p:ext>
    </p:extLst>
  </p:cSld>
  <p:clrMapOvr>
    <a:masterClrMapping/>
  </p:clrMapOvr>
  <p:timing>
    <p:tnLst>
      <p:par>
        <p:cTn id="1" dur="indefinite" restart="never" nodeType="tmRoot"/>
      </p:par>
    </p:tnLst>
  </p:timing>
</p:sldLayout>
</file>

<file path=ppt/slideLayouts/slideLayout19.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Title Slide w/ Picture 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8"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4855603" y="5565918"/>
            <a:ext cx="7198580" cy="652007"/>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85814884"/>
      </p:ext>
    </p:extLst>
  </p:cSld>
  <p:clrMapOvr>
    <a:masterClrMapping/>
  </p:clrMapOvr>
  <p:timing>
    <p:tnLst>
      <p:par>
        <p:cTn id="1" dur="indefinite" restart="never" nodeType="tmRoot"/>
      </p:par>
    </p:tnLst>
  </p:timing>
</p:sldLayout>
</file>

<file path=ppt/slideLayouts/slideLayout2.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7AA199-25AA-4F78-BEB7-5FB4727142CD}"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825705754"/>
      </p:ext>
    </p:extLst>
  </p:cSld>
  <p:clrMapOvr>
    <a:masterClrMapping/>
  </p:clrMapOvr>
  <p:timing>
    <p:tnLst>
      <p:par>
        <p:cTn id="1" dur="indefinite" restart="never" nodeType="tmRoot"/>
      </p:par>
    </p:tnLst>
  </p:timing>
</p:sldLayout>
</file>

<file path=ppt/slideLayouts/slideLayout20.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Title Slide w/ 3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2"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4083175"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8166343" y="1312069"/>
            <a:ext cx="4025660" cy="2049462"/>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2355042522"/>
      </p:ext>
    </p:extLst>
  </p:cSld>
  <p:clrMapOvr>
    <a:masterClrMapping/>
  </p:clrMapOvr>
  <p:timing>
    <p:tnLst>
      <p:par>
        <p:cTn id="1" dur="indefinite" restart="never" nodeType="tmRoot"/>
      </p:par>
    </p:tnLst>
  </p:timing>
</p:sldLayout>
</file>

<file path=ppt/slideLayouts/slideLayout21.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Title Slide w/ 4 Picture Placeholder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5200" y="5382885"/>
            <a:ext cx="7416800" cy="1423360"/>
          </a:xfrm>
          <a:solidFill>
            <a:schemeClr val="bg1"/>
          </a:solidFill>
          <a:effectLst>
            <a:outerShdw dist="50800" dir="5400000" algn="t" rotWithShape="0">
              <a:schemeClr val="tx2"/>
            </a:outerShdw>
          </a:effectLst>
        </p:spPr>
        <p:txBody>
          <a:bodyPr anchor="b">
            <a:normAutofit/>
          </a:bodyPr>
          <a:lstStyle>
            <a:lvl1pPr marL="0" indent="0" algn="r">
              <a:lnSpc>
                <a:spcPct val="90000"/>
              </a:lnSpc>
              <a:spcBef>
                <a:spcPts val="408"/>
              </a:spcBef>
              <a:spcAft>
                <a:spcPts val="0"/>
              </a:spcAft>
              <a:buNone/>
              <a:defRPr sz="2000" b="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0" y="3495136"/>
            <a:ext cx="9753600" cy="1610264"/>
          </a:xfrm>
        </p:spPr>
        <p:txBody>
          <a:bodyPr>
            <a:normAutofit/>
          </a:bodyPr>
          <a:lstStyle>
            <a:lvl1pPr>
              <a:defRPr sz="3600" cap="none" baseline="0">
                <a:solidFill>
                  <a:schemeClr val="accent1"/>
                </a:solidFill>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9"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6" name="Picture Placeholder 4"/>
          <p:cNvSpPr>
            <a:spLocks noGrp="1"/>
          </p:cNvSpPr>
          <p:nvPr>
            <p:ph type="pic" sz="quarter" idx="11"/>
          </p:nvPr>
        </p:nvSpPr>
        <p:spPr>
          <a:xfrm>
            <a:off x="3059173"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7" name="Picture Placeholder 4"/>
          <p:cNvSpPr>
            <a:spLocks noGrp="1"/>
          </p:cNvSpPr>
          <p:nvPr>
            <p:ph type="pic" sz="quarter" idx="12"/>
          </p:nvPr>
        </p:nvSpPr>
        <p:spPr>
          <a:xfrm>
            <a:off x="6118340"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
        <p:nvSpPr>
          <p:cNvPr id="18" name="Picture Placeholder 4"/>
          <p:cNvSpPr>
            <a:spLocks noGrp="1"/>
          </p:cNvSpPr>
          <p:nvPr>
            <p:ph type="pic" sz="quarter" idx="13"/>
          </p:nvPr>
        </p:nvSpPr>
        <p:spPr>
          <a:xfrm>
            <a:off x="9177502" y="1771106"/>
            <a:ext cx="3014505" cy="1489947"/>
          </a:xfrm>
        </p:spPr>
        <p:txBody>
          <a:bodyPr/>
          <a:lstStyle>
            <a:lvl1pPr marL="0" indent="0">
              <a:buNone/>
              <a:defRPr sz="600">
                <a:solidFill>
                  <a:schemeClr val="bg1"/>
                </a:solidFill>
              </a:defRPr>
            </a:lvl1pPr>
          </a:lstStyle>
          <a:p>
            <a:r>
              <a:rPr lang="en-US" smtClean="0"/>
              <a:t>Click icon to add picture</a:t>
            </a:r>
            <a:endParaRPr lang="en-GB" dirty="0"/>
          </a:p>
        </p:txBody>
      </p:sp>
    </p:spTree>
    <p:extLst>
      <p:ext uri="{BB962C8B-B14F-4D97-AF65-F5344CB8AC3E}">
        <p14:creationId xmlns:p14="http://schemas.microsoft.com/office/powerpoint/2010/main" val="1025133013"/>
      </p:ext>
    </p:extLst>
  </p:cSld>
  <p:clrMapOvr>
    <a:masterClrMapping/>
  </p:clrMapOvr>
  <p:timing>
    <p:tnLst>
      <p:par>
        <p:cTn id="1" dur="indefinite" restart="never" nodeType="tmRoot"/>
      </p:par>
    </p:tnLst>
  </p:timing>
</p:sldLayout>
</file>

<file path=ppt/slideLayouts/slideLayout22.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3"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88382734"/>
      </p:ext>
    </p:extLst>
  </p:cSld>
  <p:clrMapOvr>
    <a:masterClrMapping/>
  </p:clrMapOvr>
  <p:timing>
    <p:tnLst>
      <p:par>
        <p:cTn id="1" dur="indefinite" restart="never" nodeType="tmRoot"/>
      </p:par>
    </p:tnLst>
  </p:timing>
</p:sldLayout>
</file>

<file path=ppt/slideLayouts/slideLayout23.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Obj" preserve="1">
  <p:cSld name="Two Content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8495" y="2286000"/>
            <a:ext cx="5693664"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baseline="0">
                <a:solidFill>
                  <a:schemeClr val="bg2"/>
                </a:solidFill>
              </a:defRPr>
            </a:lvl4pPr>
            <a:lvl5pPr marL="1719263" indent="-347663">
              <a:defRPr sz="1600" baseline="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339843" y="2286000"/>
            <a:ext cx="5693412" cy="4187952"/>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5" name="Straight Connector 4"/>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074602"/>
      </p:ext>
    </p:extLst>
  </p:cSld>
  <p:clrMapOvr>
    <a:masterClrMapping/>
  </p:clrMapOvr>
  <p:timing>
    <p:tnLst>
      <p:par>
        <p:cTn id="1" dur="indefinite" restart="never" nodeType="tmRoot"/>
      </p:par>
    </p:tnLst>
  </p:timing>
</p:sldLayout>
</file>

<file path=ppt/slideLayouts/slideLayout24.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2"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2"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6" y="3059112"/>
            <a:ext cx="5684521"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33766314"/>
      </p:ext>
    </p:extLst>
  </p:cSld>
  <p:clrMapOvr>
    <a:masterClrMapping/>
  </p:clrMapOvr>
  <p:timing>
    <p:tnLst>
      <p:par>
        <p:cTn id="1" dur="indefinite" restart="never" nodeType="tmRoot"/>
      </p:par>
    </p:tnLst>
  </p:timing>
</p:sldLayout>
</file>

<file path=ppt/slideLayouts/slideLayout25.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TxTwoObj" preserve="1">
  <p:cSld name="Comparison w/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58502" y="2286000"/>
            <a:ext cx="5708905"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8502" y="3059112"/>
            <a:ext cx="5708905"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baseline="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339844" y="2286000"/>
            <a:ext cx="5699760" cy="639762"/>
          </a:xfrm>
        </p:spPr>
        <p:txBody>
          <a:bodyPr anchor="t"/>
          <a:lstStyle>
            <a:lvl1pPr marL="0" indent="0">
              <a:buNone/>
              <a:defRPr sz="20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55086" y="3059112"/>
            <a:ext cx="5671820" cy="3430588"/>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7" name="Straight Connector 6"/>
          <p:cNvCxnSpPr/>
          <p:nvPr/>
        </p:nvCxnSpPr>
        <p:spPr>
          <a:xfrm>
            <a:off x="6085399" y="2286000"/>
            <a:ext cx="0" cy="4191000"/>
          </a:xfrm>
          <a:prstGeom prst="line">
            <a:avLst/>
          </a:prstGeom>
          <a:ln w="12700">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6115171"/>
      </p:ext>
    </p:extLst>
  </p:cSld>
  <p:clrMapOvr>
    <a:masterClrMapping/>
  </p:clrMapOvr>
  <p:timing>
    <p:tnLst>
      <p:par>
        <p:cTn id="1" dur="indefinite" restart="never" nodeType="tmRoot"/>
      </p:par>
    </p:tnLst>
  </p:timing>
</p:sldLayout>
</file>

<file path=ppt/slideLayouts/slideLayout26.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56405726"/>
      </p:ext>
    </p:extLst>
  </p:cSld>
  <p:clrMapOvr>
    <a:masterClrMapping/>
  </p:clrMapOvr>
  <p:timing>
    <p:tnLst>
      <p:par>
        <p:cTn id="1" dur="indefinite" restart="never" nodeType="tmRoot"/>
      </p:par>
    </p:tnLst>
  </p:timing>
</p:sldLayout>
</file>

<file path=ppt/slideLayouts/slideLayout27.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982760"/>
      </p:ext>
    </p:extLst>
  </p:cSld>
  <p:clrMapOvr>
    <a:masterClrMapping/>
  </p:clrMapOvr>
  <p:timing>
    <p:tnLst>
      <p:par>
        <p:cTn id="1" dur="indefinite" restart="never" nodeType="tmRoot"/>
      </p:par>
    </p:tnLst>
  </p:timing>
</p:sldLayout>
</file>

<file path=ppt/slideLayouts/slideLayout28.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Attorney - Single">
    <p:spTree>
      <p:nvGrpSpPr>
        <p:cNvPr id="1" name=""/>
        <p:cNvGrpSpPr/>
        <p:nvPr/>
      </p:nvGrpSpPr>
      <p:grpSpPr>
        <a:xfrm>
          <a:off x="0" y="0"/>
          <a:ext cx="0" cy="0"/>
          <a:chOff x="0" y="0"/>
          <a:chExt cx="0" cy="0"/>
        </a:xfrm>
      </p:grpSpPr>
      <p:sp>
        <p:nvSpPr>
          <p:cNvPr id="1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15"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16" name="Text Placeholder 5"/>
          <p:cNvSpPr>
            <a:spLocks noGrp="1"/>
          </p:cNvSpPr>
          <p:nvPr>
            <p:ph type="body" sz="quarter" idx="11"/>
          </p:nvPr>
        </p:nvSpPr>
        <p:spPr>
          <a:xfrm>
            <a:off x="169335" y="4124325"/>
            <a:ext cx="11870268"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5" y="3743325"/>
            <a:ext cx="118702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304" y="2319382"/>
            <a:ext cx="103793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304" y="2597875"/>
            <a:ext cx="10379301" cy="206402"/>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18" y="2894934"/>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18" y="3118286"/>
            <a:ext cx="101100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304" y="3437159"/>
            <a:ext cx="10379301" cy="202512"/>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537345031"/>
      </p:ext>
    </p:extLst>
  </p:cSld>
  <p:clrMapOvr>
    <a:masterClrMapping/>
  </p:clrMapOvr>
  <p:timing>
    <p:tnLst>
      <p:par>
        <p:cTn id="1" dur="indefinite" restart="never" nodeType="tmRoot"/>
      </p:par>
    </p:tnLst>
  </p:timing>
</p:sldLayout>
</file>

<file path=ppt/slideLayouts/slideLayout29.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Attorneys - Double">
    <p:spTree>
      <p:nvGrpSpPr>
        <p:cNvPr id="1" name=""/>
        <p:cNvGrpSpPr/>
        <p:nvPr/>
      </p:nvGrpSpPr>
      <p:grpSpPr>
        <a:xfrm>
          <a:off x="0" y="0"/>
          <a:ext cx="0" cy="0"/>
          <a:chOff x="0" y="0"/>
          <a:chExt cx="0" cy="0"/>
        </a:xfrm>
      </p:grpSpPr>
      <p:sp>
        <p:nvSpPr>
          <p:cNvPr id="2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24" name="Picture Placeholder 3"/>
          <p:cNvSpPr>
            <a:spLocks noGrp="1"/>
          </p:cNvSpPr>
          <p:nvPr>
            <p:ph type="pic" sz="quarter" idx="10"/>
          </p:nvPr>
        </p:nvSpPr>
        <p:spPr>
          <a:xfrm>
            <a:off x="166983" y="2295524"/>
            <a:ext cx="1292352" cy="1362456"/>
          </a:xfrm>
        </p:spPr>
        <p:txBody>
          <a:bodyPr/>
          <a:lstStyle>
            <a:lvl1pPr marL="0" indent="0">
              <a:buNone/>
              <a:defRPr sz="1200"/>
            </a:lvl1pPr>
          </a:lstStyle>
          <a:p>
            <a:r>
              <a:rPr lang="en-US" smtClean="0"/>
              <a:t>Click icon to add picture</a:t>
            </a:r>
            <a:endParaRPr lang="en-GB" dirty="0"/>
          </a:p>
        </p:txBody>
      </p:sp>
      <p:sp>
        <p:nvSpPr>
          <p:cNvPr id="25" name="Text Placeholder 5"/>
          <p:cNvSpPr>
            <a:spLocks noGrp="1"/>
          </p:cNvSpPr>
          <p:nvPr>
            <p:ph type="body" sz="quarter" idx="11"/>
          </p:nvPr>
        </p:nvSpPr>
        <p:spPr>
          <a:xfrm>
            <a:off x="169332" y="4124325"/>
            <a:ext cx="5620512"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26" name="Content Placeholder 7"/>
          <p:cNvSpPr>
            <a:spLocks noGrp="1"/>
          </p:cNvSpPr>
          <p:nvPr>
            <p:ph sz="quarter" idx="12" hasCustomPrompt="1"/>
          </p:nvPr>
        </p:nvSpPr>
        <p:spPr>
          <a:xfrm>
            <a:off x="169339" y="3743325"/>
            <a:ext cx="5621868"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27" name="Content Placeholder 7"/>
          <p:cNvSpPr>
            <a:spLocks noGrp="1"/>
          </p:cNvSpPr>
          <p:nvPr>
            <p:ph sz="quarter" idx="13" hasCustomPrompt="1"/>
          </p:nvPr>
        </p:nvSpPr>
        <p:spPr>
          <a:xfrm>
            <a:off x="1660300" y="2319382"/>
            <a:ext cx="4130901"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28" name="Content Placeholder 7"/>
          <p:cNvSpPr>
            <a:spLocks noGrp="1"/>
          </p:cNvSpPr>
          <p:nvPr>
            <p:ph sz="quarter" idx="14" hasCustomPrompt="1"/>
          </p:nvPr>
        </p:nvSpPr>
        <p:spPr>
          <a:xfrm>
            <a:off x="1660300" y="2597878"/>
            <a:ext cx="4130901"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29" name="Content Placeholder 7"/>
          <p:cNvSpPr>
            <a:spLocks noGrp="1"/>
          </p:cNvSpPr>
          <p:nvPr>
            <p:ph sz="quarter" idx="15" hasCustomPrompt="1"/>
          </p:nvPr>
        </p:nvSpPr>
        <p:spPr>
          <a:xfrm>
            <a:off x="1929523" y="2894934"/>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30" name="Content Placeholder 7"/>
          <p:cNvSpPr>
            <a:spLocks noGrp="1"/>
          </p:cNvSpPr>
          <p:nvPr>
            <p:ph sz="quarter" idx="16" hasCustomPrompt="1"/>
          </p:nvPr>
        </p:nvSpPr>
        <p:spPr>
          <a:xfrm>
            <a:off x="1929523" y="3118286"/>
            <a:ext cx="3861684"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31" name="Content Placeholder 7"/>
          <p:cNvSpPr>
            <a:spLocks noGrp="1"/>
          </p:cNvSpPr>
          <p:nvPr>
            <p:ph sz="quarter" idx="17" hasCustomPrompt="1"/>
          </p:nvPr>
        </p:nvSpPr>
        <p:spPr>
          <a:xfrm>
            <a:off x="1660300" y="3437161"/>
            <a:ext cx="4130901"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32" name="Rectangle 31"/>
          <p:cNvSpPr/>
          <p:nvPr/>
        </p:nvSpPr>
        <p:spPr>
          <a:xfrm>
            <a:off x="1598209"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33" name="Rectangle 32"/>
          <p:cNvSpPr/>
          <p:nvPr/>
        </p:nvSpPr>
        <p:spPr>
          <a:xfrm>
            <a:off x="1598209"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
        <p:nvSpPr>
          <p:cNvPr id="34" name="Picture Placeholder 3"/>
          <p:cNvSpPr>
            <a:spLocks noGrp="1"/>
          </p:cNvSpPr>
          <p:nvPr>
            <p:ph type="pic" sz="quarter" idx="18"/>
          </p:nvPr>
        </p:nvSpPr>
        <p:spPr>
          <a:xfrm>
            <a:off x="6370917"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6373273" y="4124325"/>
            <a:ext cx="5615535" cy="2381250"/>
          </a:xfrm>
        </p:spPr>
        <p:txBody>
          <a:bodyPr/>
          <a:lstStyle>
            <a:lvl1pPr marL="3175" indent="0">
              <a:buNone/>
              <a:defRPr sz="16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6373273" y="3743325"/>
            <a:ext cx="5615535" cy="304800"/>
          </a:xfrm>
        </p:spPr>
        <p:txBody>
          <a:bodyPr/>
          <a:lstStyle>
            <a:lvl1pPr marL="0" indent="0">
              <a:buNone/>
              <a:defRPr sz="18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7864242" y="2319382"/>
            <a:ext cx="4124567" cy="271423"/>
          </a:xfrm>
        </p:spPr>
        <p:txBody>
          <a:bodyPr lIns="0" tIns="0" rIns="0" bIns="0"/>
          <a:lstStyle>
            <a:lvl1pPr marL="0" indent="0">
              <a:spcBef>
                <a:spcPts val="0"/>
              </a:spcBef>
              <a:buNone/>
              <a:defRPr sz="18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7864242" y="2597878"/>
            <a:ext cx="4124567" cy="221527"/>
          </a:xfrm>
        </p:spPr>
        <p:txBody>
          <a:bodyPr lIns="0" tIns="0" rIns="0" bIns="0"/>
          <a:lstStyle>
            <a:lvl1pPr marL="0" indent="0">
              <a:spcBef>
                <a:spcPts val="0"/>
              </a:spcBef>
              <a:buNone/>
              <a:defRPr sz="14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8133459" y="2894934"/>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8133459" y="3118286"/>
            <a:ext cx="3855348" cy="219984"/>
          </a:xfrm>
        </p:spPr>
        <p:txBody>
          <a:bodyPr lIns="0" tIns="0" rIns="0" bIns="0" anchor="ctr" anchorCtr="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7864242" y="3437161"/>
            <a:ext cx="4124567" cy="220441"/>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7802144"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T:</a:t>
            </a:r>
            <a:endParaRPr lang="en-GB" sz="1200" dirty="0">
              <a:solidFill>
                <a:srgbClr val="4D4F53"/>
              </a:solidFill>
            </a:endParaRPr>
          </a:p>
        </p:txBody>
      </p:sp>
      <p:sp>
        <p:nvSpPr>
          <p:cNvPr id="43" name="Rectangle 42"/>
          <p:cNvSpPr/>
          <p:nvPr/>
        </p:nvSpPr>
        <p:spPr>
          <a:xfrm>
            <a:off x="7802144"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smtClean="0">
                <a:solidFill>
                  <a:srgbClr val="4D4F53"/>
                </a:solidFill>
              </a:rPr>
              <a:t>E:</a:t>
            </a:r>
            <a:endParaRPr lang="en-GB" sz="1200" dirty="0">
              <a:solidFill>
                <a:srgbClr val="4D4F53"/>
              </a:solidFill>
            </a:endParaRPr>
          </a:p>
        </p:txBody>
      </p:sp>
    </p:spTree>
    <p:extLst>
      <p:ext uri="{BB962C8B-B14F-4D97-AF65-F5344CB8AC3E}">
        <p14:creationId xmlns:p14="http://schemas.microsoft.com/office/powerpoint/2010/main" val="3271068612"/>
      </p:ext>
    </p:extLst>
  </p:cSld>
  <p:clrMapOvr>
    <a:masterClrMapping/>
  </p:clrMapOvr>
  <p:timing>
    <p:tnLst>
      <p:par>
        <p:cTn id="1" dur="indefinite" restart="never" nodeType="tmRoot"/>
      </p:par>
    </p:tnLst>
  </p:timing>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4"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4"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A978EC-4FC9-48C1-86B6-E3F5950AAB3C}" type="datetime1">
              <a:rPr lang="en-US" smtClean="0"/>
              <a:t>3/10/2020</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8" y="31781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4" y="3244141"/>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4079852606"/>
      </p:ext>
    </p:extLst>
  </p:cSld>
  <p:clrMapOvr>
    <a:masterClrMapping/>
  </p:clrMapOvr>
</p:sldLayout>
</file>

<file path=ppt/slideLayouts/slideLayout30.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Attorneys - Triple">
    <p:spTree>
      <p:nvGrpSpPr>
        <p:cNvPr id="1" name=""/>
        <p:cNvGrpSpPr/>
        <p:nvPr/>
      </p:nvGrpSpPr>
      <p:grpSpPr>
        <a:xfrm>
          <a:off x="0" y="0"/>
          <a:ext cx="0" cy="0"/>
          <a:chOff x="0" y="0"/>
          <a:chExt cx="0" cy="0"/>
        </a:xfrm>
      </p:grpSpPr>
      <p:sp>
        <p:nvSpPr>
          <p:cNvPr id="33" name="Title 1"/>
          <p:cNvSpPr>
            <a:spLocks noGrp="1"/>
          </p:cNvSpPr>
          <p:nvPr>
            <p:ph type="title"/>
          </p:nvPr>
        </p:nvSpPr>
        <p:spPr>
          <a:xfrm>
            <a:off x="158499" y="1295400"/>
            <a:ext cx="11874479" cy="749808"/>
          </a:xfrm>
        </p:spPr>
        <p:txBody>
          <a:bodyPr/>
          <a:lstStyle/>
          <a:p>
            <a:r>
              <a:rPr lang="en-US" smtClean="0"/>
              <a:t>Click to edit Master title style</a:t>
            </a:r>
            <a:endParaRPr lang="en-GB"/>
          </a:p>
        </p:txBody>
      </p:sp>
      <p:sp>
        <p:nvSpPr>
          <p:cNvPr id="34" name="Picture Placeholder 3"/>
          <p:cNvSpPr>
            <a:spLocks noGrp="1"/>
          </p:cNvSpPr>
          <p:nvPr>
            <p:ph type="pic" sz="quarter" idx="18"/>
          </p:nvPr>
        </p:nvSpPr>
        <p:spPr>
          <a:xfrm>
            <a:off x="179292" y="2295524"/>
            <a:ext cx="1292352" cy="1362456"/>
          </a:xfrm>
        </p:spPr>
        <p:txBody>
          <a:bodyPr/>
          <a:lstStyle>
            <a:lvl1pPr marL="0" indent="0">
              <a:buNone/>
              <a:defRPr sz="1200"/>
            </a:lvl1pPr>
          </a:lstStyle>
          <a:p>
            <a:r>
              <a:rPr lang="en-US" smtClean="0"/>
              <a:t>Click icon to add picture</a:t>
            </a:r>
            <a:endParaRPr lang="en-GB" dirty="0"/>
          </a:p>
        </p:txBody>
      </p:sp>
      <p:sp>
        <p:nvSpPr>
          <p:cNvPr id="35" name="Text Placeholder 5"/>
          <p:cNvSpPr>
            <a:spLocks noGrp="1"/>
          </p:cNvSpPr>
          <p:nvPr>
            <p:ph type="body" sz="quarter" idx="19"/>
          </p:nvPr>
        </p:nvSpPr>
        <p:spPr>
          <a:xfrm>
            <a:off x="181651"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36" name="Content Placeholder 7"/>
          <p:cNvSpPr>
            <a:spLocks noGrp="1"/>
          </p:cNvSpPr>
          <p:nvPr>
            <p:ph sz="quarter" idx="20" hasCustomPrompt="1"/>
          </p:nvPr>
        </p:nvSpPr>
        <p:spPr>
          <a:xfrm>
            <a:off x="181651"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37" name="Content Placeholder 7"/>
          <p:cNvSpPr>
            <a:spLocks noGrp="1"/>
          </p:cNvSpPr>
          <p:nvPr>
            <p:ph sz="quarter" idx="21" hasCustomPrompt="1"/>
          </p:nvPr>
        </p:nvSpPr>
        <p:spPr>
          <a:xfrm>
            <a:off x="1672617"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38" name="Content Placeholder 7"/>
          <p:cNvSpPr>
            <a:spLocks noGrp="1"/>
          </p:cNvSpPr>
          <p:nvPr>
            <p:ph sz="quarter" idx="22" hasCustomPrompt="1"/>
          </p:nvPr>
        </p:nvSpPr>
        <p:spPr>
          <a:xfrm>
            <a:off x="1672617"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39" name="Content Placeholder 7"/>
          <p:cNvSpPr>
            <a:spLocks noGrp="1"/>
          </p:cNvSpPr>
          <p:nvPr>
            <p:ph sz="quarter" idx="23" hasCustomPrompt="1"/>
          </p:nvPr>
        </p:nvSpPr>
        <p:spPr>
          <a:xfrm>
            <a:off x="1941835"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40" name="Content Placeholder 7"/>
          <p:cNvSpPr>
            <a:spLocks noGrp="1"/>
          </p:cNvSpPr>
          <p:nvPr>
            <p:ph sz="quarter" idx="24" hasCustomPrompt="1"/>
          </p:nvPr>
        </p:nvSpPr>
        <p:spPr>
          <a:xfrm>
            <a:off x="1941835"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41" name="Content Placeholder 7"/>
          <p:cNvSpPr>
            <a:spLocks noGrp="1"/>
          </p:cNvSpPr>
          <p:nvPr>
            <p:ph sz="quarter" idx="25" hasCustomPrompt="1"/>
          </p:nvPr>
        </p:nvSpPr>
        <p:spPr>
          <a:xfrm>
            <a:off x="1672617"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42" name="Rectangle 41"/>
          <p:cNvSpPr/>
          <p:nvPr/>
        </p:nvSpPr>
        <p:spPr>
          <a:xfrm>
            <a:off x="1610521"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43" name="Rectangle 42"/>
          <p:cNvSpPr/>
          <p:nvPr/>
        </p:nvSpPr>
        <p:spPr>
          <a:xfrm>
            <a:off x="1610521"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44" name="Picture Placeholder 3"/>
          <p:cNvSpPr>
            <a:spLocks noGrp="1"/>
          </p:cNvSpPr>
          <p:nvPr>
            <p:ph type="pic" sz="quarter" idx="26"/>
          </p:nvPr>
        </p:nvSpPr>
        <p:spPr>
          <a:xfrm>
            <a:off x="4255247" y="2295524"/>
            <a:ext cx="1292352" cy="1362456"/>
          </a:xfrm>
        </p:spPr>
        <p:txBody>
          <a:bodyPr/>
          <a:lstStyle>
            <a:lvl1pPr marL="0" indent="0">
              <a:buNone/>
              <a:defRPr sz="1200"/>
            </a:lvl1pPr>
          </a:lstStyle>
          <a:p>
            <a:r>
              <a:rPr lang="en-US" smtClean="0"/>
              <a:t>Click icon to add picture</a:t>
            </a:r>
            <a:endParaRPr lang="en-GB" dirty="0"/>
          </a:p>
        </p:txBody>
      </p:sp>
      <p:sp>
        <p:nvSpPr>
          <p:cNvPr id="45" name="Text Placeholder 5"/>
          <p:cNvSpPr>
            <a:spLocks noGrp="1"/>
          </p:cNvSpPr>
          <p:nvPr>
            <p:ph type="body" sz="quarter" idx="27"/>
          </p:nvPr>
        </p:nvSpPr>
        <p:spPr>
          <a:xfrm>
            <a:off x="4257603"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46" name="Content Placeholder 7"/>
          <p:cNvSpPr>
            <a:spLocks noGrp="1"/>
          </p:cNvSpPr>
          <p:nvPr>
            <p:ph sz="quarter" idx="28" hasCustomPrompt="1"/>
          </p:nvPr>
        </p:nvSpPr>
        <p:spPr>
          <a:xfrm>
            <a:off x="4257603"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47" name="Content Placeholder 7"/>
          <p:cNvSpPr>
            <a:spLocks noGrp="1"/>
          </p:cNvSpPr>
          <p:nvPr>
            <p:ph sz="quarter" idx="29" hasCustomPrompt="1"/>
          </p:nvPr>
        </p:nvSpPr>
        <p:spPr>
          <a:xfrm>
            <a:off x="5748570"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48" name="Content Placeholder 7"/>
          <p:cNvSpPr>
            <a:spLocks noGrp="1"/>
          </p:cNvSpPr>
          <p:nvPr>
            <p:ph sz="quarter" idx="30" hasCustomPrompt="1"/>
          </p:nvPr>
        </p:nvSpPr>
        <p:spPr>
          <a:xfrm>
            <a:off x="5748570"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49" name="Content Placeholder 7"/>
          <p:cNvSpPr>
            <a:spLocks noGrp="1"/>
          </p:cNvSpPr>
          <p:nvPr>
            <p:ph sz="quarter" idx="31" hasCustomPrompt="1"/>
          </p:nvPr>
        </p:nvSpPr>
        <p:spPr>
          <a:xfrm>
            <a:off x="6017790"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50" name="Content Placeholder 7"/>
          <p:cNvSpPr>
            <a:spLocks noGrp="1"/>
          </p:cNvSpPr>
          <p:nvPr>
            <p:ph sz="quarter" idx="32" hasCustomPrompt="1"/>
          </p:nvPr>
        </p:nvSpPr>
        <p:spPr>
          <a:xfrm>
            <a:off x="6017790"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51" name="Content Placeholder 7"/>
          <p:cNvSpPr>
            <a:spLocks noGrp="1"/>
          </p:cNvSpPr>
          <p:nvPr>
            <p:ph sz="quarter" idx="33" hasCustomPrompt="1"/>
          </p:nvPr>
        </p:nvSpPr>
        <p:spPr>
          <a:xfrm>
            <a:off x="5748570"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52" name="Rectangle 51"/>
          <p:cNvSpPr/>
          <p:nvPr/>
        </p:nvSpPr>
        <p:spPr>
          <a:xfrm>
            <a:off x="5686473"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53" name="Rectangle 52"/>
          <p:cNvSpPr/>
          <p:nvPr/>
        </p:nvSpPr>
        <p:spPr>
          <a:xfrm>
            <a:off x="5686473"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
        <p:nvSpPr>
          <p:cNvPr id="54" name="Picture Placeholder 3"/>
          <p:cNvSpPr>
            <a:spLocks noGrp="1"/>
          </p:cNvSpPr>
          <p:nvPr>
            <p:ph type="pic" sz="quarter" idx="34"/>
          </p:nvPr>
        </p:nvSpPr>
        <p:spPr>
          <a:xfrm>
            <a:off x="8339089" y="2295524"/>
            <a:ext cx="1292352" cy="1362456"/>
          </a:xfrm>
        </p:spPr>
        <p:txBody>
          <a:bodyPr/>
          <a:lstStyle>
            <a:lvl1pPr marL="0" indent="0">
              <a:buNone/>
              <a:defRPr sz="1200"/>
            </a:lvl1pPr>
          </a:lstStyle>
          <a:p>
            <a:r>
              <a:rPr lang="en-US" smtClean="0"/>
              <a:t>Click icon to add picture</a:t>
            </a:r>
            <a:endParaRPr lang="en-GB" dirty="0"/>
          </a:p>
        </p:txBody>
      </p:sp>
      <p:sp>
        <p:nvSpPr>
          <p:cNvPr id="55" name="Text Placeholder 5"/>
          <p:cNvSpPr>
            <a:spLocks noGrp="1"/>
          </p:cNvSpPr>
          <p:nvPr>
            <p:ph type="body" sz="quarter" idx="35"/>
          </p:nvPr>
        </p:nvSpPr>
        <p:spPr>
          <a:xfrm>
            <a:off x="8341447" y="4124325"/>
            <a:ext cx="3638220" cy="2381250"/>
          </a:xfrm>
        </p:spPr>
        <p:txBody>
          <a:bodyPr/>
          <a:lstStyle>
            <a:lvl1pPr marL="3175" indent="0">
              <a:buNone/>
              <a:defRPr sz="1400"/>
            </a:lvl1pPr>
            <a:lvl2pPr marL="463550" indent="-228600">
              <a:defRPr sz="1100"/>
            </a:lvl2pPr>
            <a:lvl3pPr marL="684213" indent="-228600">
              <a:defRPr sz="1100"/>
            </a:lvl3pPr>
            <a:lvl4pPr marL="917575" indent="-228600">
              <a:defRPr sz="1100"/>
            </a:lvl4pPr>
            <a:lvl5pPr marL="1146175" indent="-228600">
              <a:defRPr sz="1100"/>
            </a:lvl5pPr>
          </a:lstStyle>
          <a:p>
            <a:pPr lvl="0"/>
            <a:r>
              <a:rPr lang="en-US" smtClean="0"/>
              <a:t>Click to edit Master text styles</a:t>
            </a:r>
          </a:p>
        </p:txBody>
      </p:sp>
      <p:sp>
        <p:nvSpPr>
          <p:cNvPr id="56" name="Content Placeholder 7"/>
          <p:cNvSpPr>
            <a:spLocks noGrp="1"/>
          </p:cNvSpPr>
          <p:nvPr>
            <p:ph sz="quarter" idx="36" hasCustomPrompt="1"/>
          </p:nvPr>
        </p:nvSpPr>
        <p:spPr>
          <a:xfrm>
            <a:off x="8341447" y="3743325"/>
            <a:ext cx="3638220" cy="304800"/>
          </a:xfrm>
        </p:spPr>
        <p:txBody>
          <a:bodyPr/>
          <a:lstStyle>
            <a:lvl1pPr marL="0" indent="0">
              <a:buNone/>
              <a:defRPr sz="1600" baseline="0">
                <a:solidFill>
                  <a:schemeClr val="tx2"/>
                </a:solidFill>
              </a:defRPr>
            </a:lvl1pPr>
          </a:lstStyle>
          <a:p>
            <a:pPr lvl="0"/>
            <a:r>
              <a:rPr lang="en-US" dirty="0" smtClean="0"/>
              <a:t>Subtitle:</a:t>
            </a:r>
            <a:endParaRPr lang="en-GB" dirty="0"/>
          </a:p>
        </p:txBody>
      </p:sp>
      <p:sp>
        <p:nvSpPr>
          <p:cNvPr id="57" name="Content Placeholder 7"/>
          <p:cNvSpPr>
            <a:spLocks noGrp="1"/>
          </p:cNvSpPr>
          <p:nvPr>
            <p:ph sz="quarter" idx="37" hasCustomPrompt="1"/>
          </p:nvPr>
        </p:nvSpPr>
        <p:spPr>
          <a:xfrm>
            <a:off x="9832413" y="2319382"/>
            <a:ext cx="2147255" cy="271423"/>
          </a:xfrm>
        </p:spPr>
        <p:txBody>
          <a:bodyPr lIns="0" tIns="0" rIns="0" bIns="0"/>
          <a:lstStyle>
            <a:lvl1pPr marL="0" indent="0">
              <a:spcBef>
                <a:spcPts val="0"/>
              </a:spcBef>
              <a:buNone/>
              <a:defRPr sz="1600" b="1"/>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Attorney Name</a:t>
            </a:r>
          </a:p>
        </p:txBody>
      </p:sp>
      <p:sp>
        <p:nvSpPr>
          <p:cNvPr id="68" name="Content Placeholder 7"/>
          <p:cNvSpPr>
            <a:spLocks noGrp="1"/>
          </p:cNvSpPr>
          <p:nvPr>
            <p:ph sz="quarter" idx="38" hasCustomPrompt="1"/>
          </p:nvPr>
        </p:nvSpPr>
        <p:spPr>
          <a:xfrm>
            <a:off x="9832413" y="2590806"/>
            <a:ext cx="2147255" cy="228599"/>
          </a:xfrm>
        </p:spPr>
        <p:txBody>
          <a:bodyPr lIns="0" tIns="0" rIns="0" bIns="0"/>
          <a:lstStyle>
            <a:lvl1pPr marL="0" indent="0">
              <a:spcBef>
                <a:spcPts val="0"/>
              </a:spcBef>
              <a:buNone/>
              <a:defRPr sz="12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Title</a:t>
            </a:r>
          </a:p>
        </p:txBody>
      </p:sp>
      <p:sp>
        <p:nvSpPr>
          <p:cNvPr id="69" name="Content Placeholder 7"/>
          <p:cNvSpPr>
            <a:spLocks noGrp="1"/>
          </p:cNvSpPr>
          <p:nvPr>
            <p:ph sz="quarter" idx="39" hasCustomPrompt="1"/>
          </p:nvPr>
        </p:nvSpPr>
        <p:spPr>
          <a:xfrm>
            <a:off x="10101631" y="2894934"/>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Phone #</a:t>
            </a:r>
          </a:p>
        </p:txBody>
      </p:sp>
      <p:sp>
        <p:nvSpPr>
          <p:cNvPr id="70" name="Content Placeholder 7"/>
          <p:cNvSpPr>
            <a:spLocks noGrp="1"/>
          </p:cNvSpPr>
          <p:nvPr>
            <p:ph sz="quarter" idx="40" hasCustomPrompt="1"/>
          </p:nvPr>
        </p:nvSpPr>
        <p:spPr>
          <a:xfrm>
            <a:off x="10101631" y="3118286"/>
            <a:ext cx="1878036" cy="224292"/>
          </a:xfrm>
        </p:spPr>
        <p:txBody>
          <a:bodyPr lIns="0" tIns="0" rIns="0" bIns="0" anchor="ctr" anchorCtr="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email address</a:t>
            </a:r>
          </a:p>
        </p:txBody>
      </p:sp>
      <p:sp>
        <p:nvSpPr>
          <p:cNvPr id="71" name="Content Placeholder 7"/>
          <p:cNvSpPr>
            <a:spLocks noGrp="1"/>
          </p:cNvSpPr>
          <p:nvPr>
            <p:ph sz="quarter" idx="41" hasCustomPrompt="1"/>
          </p:nvPr>
        </p:nvSpPr>
        <p:spPr>
          <a:xfrm>
            <a:off x="9832413" y="3437158"/>
            <a:ext cx="2147255" cy="220442"/>
          </a:xfrm>
        </p:spPr>
        <p:txBody>
          <a:bodyPr lIns="0" tIns="0" rIns="0" bIns="0"/>
          <a:lstStyle>
            <a:lvl1pPr marL="0" indent="0">
              <a:spcBef>
                <a:spcPts val="0"/>
              </a:spcBef>
              <a:buNone/>
              <a:defRPr sz="1100" b="0"/>
            </a:lvl1pPr>
            <a:lvl2pPr marL="347662" indent="0">
              <a:buNone/>
              <a:defRPr sz="1200"/>
            </a:lvl2pPr>
            <a:lvl3pPr marL="685800" indent="0">
              <a:buNone/>
              <a:defRPr sz="1200"/>
            </a:lvl3pPr>
            <a:lvl4pPr marL="1033462" indent="0">
              <a:buNone/>
              <a:defRPr sz="1200"/>
            </a:lvl4pPr>
            <a:lvl5pPr marL="1371600" indent="0">
              <a:buNone/>
              <a:defRPr sz="1200"/>
            </a:lvl5pPr>
          </a:lstStyle>
          <a:p>
            <a:pPr lvl="0"/>
            <a:r>
              <a:rPr lang="en-US" dirty="0" smtClean="0"/>
              <a:t>profile link</a:t>
            </a:r>
          </a:p>
        </p:txBody>
      </p:sp>
      <p:sp>
        <p:nvSpPr>
          <p:cNvPr id="72" name="Rectangle 71"/>
          <p:cNvSpPr/>
          <p:nvPr/>
        </p:nvSpPr>
        <p:spPr>
          <a:xfrm>
            <a:off x="9770316" y="2890626"/>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T:</a:t>
            </a:r>
            <a:endParaRPr lang="en-GB" sz="1100" dirty="0">
              <a:solidFill>
                <a:srgbClr val="4D4F53"/>
              </a:solidFill>
            </a:endParaRPr>
          </a:p>
        </p:txBody>
      </p:sp>
      <p:sp>
        <p:nvSpPr>
          <p:cNvPr id="73" name="Rectangle 72"/>
          <p:cNvSpPr/>
          <p:nvPr/>
        </p:nvSpPr>
        <p:spPr>
          <a:xfrm>
            <a:off x="9770316" y="3113978"/>
            <a:ext cx="3048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dirty="0" smtClean="0">
                <a:solidFill>
                  <a:srgbClr val="4D4F53"/>
                </a:solidFill>
              </a:rPr>
              <a:t>E:</a:t>
            </a:r>
            <a:endParaRPr lang="en-GB" sz="1100" dirty="0">
              <a:solidFill>
                <a:srgbClr val="4D4F53"/>
              </a:solidFill>
            </a:endParaRPr>
          </a:p>
        </p:txBody>
      </p:sp>
    </p:spTree>
    <p:extLst>
      <p:ext uri="{BB962C8B-B14F-4D97-AF65-F5344CB8AC3E}">
        <p14:creationId xmlns:p14="http://schemas.microsoft.com/office/powerpoint/2010/main" val="2842996773"/>
      </p:ext>
    </p:extLst>
  </p:cSld>
  <p:clrMapOvr>
    <a:masterClrMapping/>
  </p:clrMapOvr>
  <p:timing>
    <p:tnLst>
      <p:par>
        <p:cTn id="1" dur="indefinite" restart="never" nodeType="tmRoot"/>
      </p:par>
    </p:tnLst>
  </p:timing>
</p:sldLayout>
</file>

<file path=ppt/slideLayouts/slideLayout31.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6" y="2286051"/>
            <a:ext cx="7459135" cy="4203648"/>
          </a:xfrm>
        </p:spPr>
        <p:txBody>
          <a:bodyPr/>
          <a:lstStyle>
            <a:lvl1pPr>
              <a:defRPr sz="2800">
                <a:solidFill>
                  <a:schemeClr val="bg2"/>
                </a:solidFill>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6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158503" y="2286002"/>
            <a:ext cx="4011084" cy="4200591"/>
          </a:xfrm>
        </p:spPr>
        <p:txBody>
          <a:bodyPr/>
          <a:lstStyle>
            <a:lvl1pPr marL="0" indent="0">
              <a:buNone/>
              <a:defRPr sz="2000" b="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9"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937599201"/>
      </p:ext>
    </p:extLst>
  </p:cSld>
  <p:clrMapOvr>
    <a:masterClrMapping/>
  </p:clrMapOvr>
  <p:timing>
    <p:tnLst>
      <p:par>
        <p:cTn id="1" dur="indefinite" restart="never" nodeType="tmRoot"/>
      </p:par>
    </p:tnLst>
  </p:timing>
</p:sldLayout>
</file>

<file path=ppt/slideLayouts/slideLayout32.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1" y="2295525"/>
            <a:ext cx="8437035" cy="35765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828801" y="5948241"/>
            <a:ext cx="8437035" cy="609600"/>
          </a:xfrm>
        </p:spPr>
        <p:txBody>
          <a:bodyPr/>
          <a:lstStyle>
            <a:lvl1pPr marL="0" indent="0" algn="ctr">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itle 1"/>
          <p:cNvSpPr>
            <a:spLocks noGrp="1"/>
          </p:cNvSpPr>
          <p:nvPr>
            <p:ph type="title"/>
          </p:nvPr>
        </p:nvSpPr>
        <p:spPr>
          <a:xfrm>
            <a:off x="158499" y="1300041"/>
            <a:ext cx="11874479" cy="749808"/>
          </a:xfrm>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736653132"/>
      </p:ext>
    </p:extLst>
  </p:cSld>
  <p:clrMapOvr>
    <a:masterClrMapping/>
  </p:clrMapOvr>
  <p:timing>
    <p:tnLst>
      <p:par>
        <p:cTn id="1" dur="indefinite" restart="never" nodeType="tmRoot"/>
      </p:par>
    </p:tnLst>
  </p:timing>
</p:sldLayout>
</file>

<file path=ppt/slideLayouts/slideLayout33.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57"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smtClean="0"/>
              <a:t>Click to edit Master title style</a:t>
            </a:r>
            <a:endParaRPr lang="en-US" dirty="0"/>
          </a:p>
        </p:txBody>
      </p:sp>
      <p:sp>
        <p:nvSpPr>
          <p:cNvPr id="10"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4135611044"/>
      </p:ext>
    </p:extLst>
  </p:cSld>
  <p:clrMapOvr>
    <a:masterClrMapping/>
  </p:clrMapOvr>
  <p:timing>
    <p:tnLst>
      <p:par>
        <p:cTn id="1" dur="indefinite" restart="never" nodeType="tmRoot"/>
      </p:par>
    </p:tnLst>
  </p:timing>
</p:sldLayout>
</file>

<file path=ppt/slideLayouts/slideLayout34.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Section Header w/ Picture Placeholder">
    <p:spTree>
      <p:nvGrpSpPr>
        <p:cNvPr id="1" name=""/>
        <p:cNvGrpSpPr/>
        <p:nvPr/>
      </p:nvGrpSpPr>
      <p:grpSpPr>
        <a:xfrm>
          <a:off x="0" y="0"/>
          <a:ext cx="0" cy="0"/>
          <a:chOff x="0" y="0"/>
          <a:chExt cx="0" cy="0"/>
        </a:xfrm>
      </p:grpSpPr>
      <p:sp>
        <p:nvSpPr>
          <p:cNvPr id="8" name="Picture Placeholder 4"/>
          <p:cNvSpPr>
            <a:spLocks noGrp="1"/>
          </p:cNvSpPr>
          <p:nvPr>
            <p:ph type="pic" sz="quarter" idx="10"/>
          </p:nvPr>
        </p:nvSpPr>
        <p:spPr>
          <a:xfrm>
            <a:off x="0" y="1216152"/>
            <a:ext cx="12192000" cy="5641848"/>
          </a:xfrm>
        </p:spPr>
        <p:txBody>
          <a:bodyPr/>
          <a:lstStyle>
            <a:lvl1pPr marL="0" indent="0">
              <a:buNone/>
              <a:defRPr sz="100">
                <a:solidFill>
                  <a:schemeClr val="bg1"/>
                </a:solidFill>
              </a:defRPr>
            </a:lvl1pPr>
          </a:lstStyle>
          <a:p>
            <a:r>
              <a:rPr lang="en-US" smtClean="0"/>
              <a:t>Click icon to add picture</a:t>
            </a:r>
            <a:endParaRPr lang="en-GB" dirty="0"/>
          </a:p>
        </p:txBody>
      </p:sp>
      <p:sp>
        <p:nvSpPr>
          <p:cNvPr id="2" name="Title 1"/>
          <p:cNvSpPr>
            <a:spLocks noGrp="1"/>
          </p:cNvSpPr>
          <p:nvPr>
            <p:ph type="title"/>
          </p:nvPr>
        </p:nvSpPr>
        <p:spPr>
          <a:xfrm>
            <a:off x="2657" y="2437077"/>
            <a:ext cx="7418569" cy="1439500"/>
          </a:xfrm>
          <a:solidFill>
            <a:schemeClr val="bg1"/>
          </a:solidFill>
          <a:effectLst>
            <a:outerShdw dist="50800" dir="5400000" algn="t" rotWithShape="0">
              <a:schemeClr val="tx2"/>
            </a:outerShdw>
          </a:effectLst>
        </p:spPr>
        <p:txBody>
          <a:bodyPr vert="horz" lIns="91440" tIns="45720" rIns="91440" bIns="45720" rtlCol="0" anchor="ctr" anchorCtr="0">
            <a:normAutofit/>
          </a:bodyPr>
          <a:lstStyle>
            <a:lvl1pPr>
              <a:defRPr lang="en-US" sz="4400" b="0" kern="1200" cap="all" baseline="0" smtClean="0">
                <a:solidFill>
                  <a:schemeClr val="accent1"/>
                </a:solidFill>
                <a:latin typeface="Calibri Light" panose="020F0302020204030204" pitchFamily="34" charset="0"/>
                <a:ea typeface="+mj-ea"/>
                <a:cs typeface="+mj-cs"/>
              </a:defRPr>
            </a:lvl1pPr>
          </a:lstStyle>
          <a:p>
            <a:pPr lvl="0"/>
            <a:r>
              <a:rPr lang="en-US" dirty="0" smtClean="0"/>
              <a:t>Click to edit Master title style</a:t>
            </a:r>
            <a:endParaRPr lang="en-US" dirty="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566154930"/>
      </p:ext>
    </p:extLst>
  </p:cSld>
  <p:clrMapOvr>
    <a:masterClrMapping/>
  </p:clrMapOvr>
  <p:timing>
    <p:tnLst>
      <p:par>
        <p:cTn id="1" dur="indefinite" restart="never" nodeType="tmRoot"/>
      </p:par>
    </p:tnLst>
  </p:timing>
</p:sldLayout>
</file>

<file path=ppt/slideLayouts/slideLayout35.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sp>
        <p:nvSpPr>
          <p:cNvPr id="7" name="Text Placeholder 6"/>
          <p:cNvSpPr>
            <a:spLocks noGrp="1"/>
          </p:cNvSpPr>
          <p:nvPr>
            <p:ph type="body" sz="quarter" idx="10"/>
          </p:nvPr>
        </p:nvSpPr>
        <p:spPr>
          <a:xfrm>
            <a:off x="149529" y="2543094"/>
            <a:ext cx="11892953" cy="609600"/>
          </a:xfrm>
        </p:spPr>
        <p:txBody>
          <a:bodyPr/>
          <a:lstStyle>
            <a:lvl1pPr marL="0" indent="0" algn="ctr">
              <a:buNone/>
              <a:defRPr sz="2400" cap="all" baseline="0">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2980511094"/>
      </p:ext>
    </p:extLst>
  </p:cSld>
  <p:clrMapOvr>
    <a:masterClrMapping/>
  </p:clrMapOvr>
  <p:timing>
    <p:tnLst>
      <p:par>
        <p:cTn id="1" dur="indefinite" restart="never" nodeType="tmRoot"/>
      </p:par>
    </p:tnLst>
  </p:timing>
</p:sldLayout>
</file>

<file path=ppt/slideLayouts/slideLayout36.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preserve="1">
  <p:cSld name="Closing Slide - We Know Energ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GB"/>
          </a:p>
        </p:txBody>
      </p:sp>
      <p:cxnSp>
        <p:nvCxnSpPr>
          <p:cNvPr id="5" name="Straight Connector 4"/>
          <p:cNvCxnSpPr/>
          <p:nvPr/>
        </p:nvCxnSpPr>
        <p:spPr>
          <a:xfrm>
            <a:off x="3657600" y="3200400"/>
            <a:ext cx="487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657600" y="2667006"/>
            <a:ext cx="4876800" cy="461665"/>
          </a:xfrm>
          <a:prstGeom prst="rect">
            <a:avLst/>
          </a:prstGeom>
          <a:noFill/>
        </p:spPr>
        <p:txBody>
          <a:bodyPr wrap="square" rtlCol="0">
            <a:spAutoFit/>
          </a:bodyPr>
          <a:lstStyle/>
          <a:p>
            <a:pPr algn="ctr"/>
            <a:r>
              <a:rPr lang="en-US" sz="2400" dirty="0" smtClean="0">
                <a:solidFill>
                  <a:srgbClr val="5E9CAE"/>
                </a:solidFill>
              </a:rPr>
              <a:t>WE KNOW ENERGY®</a:t>
            </a:r>
            <a:endParaRPr lang="en-US" sz="2400" dirty="0">
              <a:solidFill>
                <a:srgbClr val="5E9CAE"/>
              </a:solidFill>
            </a:endParaRPr>
          </a:p>
        </p:txBody>
      </p:sp>
    </p:spTree>
    <p:extLst>
      <p:ext uri="{BB962C8B-B14F-4D97-AF65-F5344CB8AC3E}">
        <p14:creationId xmlns:p14="http://schemas.microsoft.com/office/powerpoint/2010/main" val="1394904820"/>
      </p:ext>
    </p:extLst>
  </p:cSld>
  <p:clrMapOvr>
    <a:masterClrMapping/>
  </p:clrMapOvr>
  <p:timing>
    <p:tnLst>
      <p:par>
        <p:cTn id="1" dur="indefinite" restart="never" nodeType="tmRoot"/>
      </p:par>
    </p:tnLst>
  </p:timing>
</p:sldLayout>
</file>

<file path=ppt/slideLayouts/slideLayout37.xml><?xml version="1.0" encoding="utf-8"?>
<p:sldLayout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
          <p:cNvGrpSpPr>
            <a:grpSpLocks/>
          </p:cNvGrpSpPr>
          <p:nvPr/>
        </p:nvGrpSpPr>
        <p:grpSpPr bwMode="auto">
          <a:xfrm>
            <a:off x="-17463" y="0"/>
            <a:ext cx="12231688" cy="6856413"/>
            <a:chOff x="-16934" y="0"/>
            <a:chExt cx="12231160" cy="6856214"/>
          </a:xfrm>
        </p:grpSpPr>
        <p:pic>
          <p:nvPicPr>
            <p:cNvPr id="5" name="Picture 12" descr="HD-PanelTitle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7" name="Picture 14"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Connector 8"/>
          <p:cNvCxnSpPr/>
          <p:nvPr/>
        </p:nvCxnSpPr>
        <p:spPr>
          <a:xfrm>
            <a:off x="2692400" y="3522663"/>
            <a:ext cx="681513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0" name="Group 17"/>
          <p:cNvGrpSpPr>
            <a:grpSpLocks/>
          </p:cNvGrpSpPr>
          <p:nvPr userDrawn="1"/>
        </p:nvGrpSpPr>
        <p:grpSpPr bwMode="auto">
          <a:xfrm>
            <a:off x="-17463" y="0"/>
            <a:ext cx="12231688" cy="6856413"/>
            <a:chOff x="-16934" y="0"/>
            <a:chExt cx="12231160" cy="6856214"/>
          </a:xfrm>
        </p:grpSpPr>
        <p:pic>
          <p:nvPicPr>
            <p:cNvPr id="11" name="Picture 18" descr="HD-PanelTitleR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328332" y="1540931"/>
              <a:ext cx="7543802" cy="3835401"/>
            </a:xfrm>
            <a:prstGeom prst="rect">
              <a:avLst/>
            </a:prstGeom>
            <a:noFill/>
            <a:ln w="15875">
              <a:solidFill>
                <a:srgbClr val="2A3A91"/>
              </a:solidFill>
              <a:miter lim="800000"/>
            </a:ln>
          </p:spPr>
          <p:style>
            <a:lnRef idx="1">
              <a:schemeClr val="accent1"/>
            </a:lnRef>
            <a:fillRef idx="3">
              <a:schemeClr val="accent1"/>
            </a:fillRef>
            <a:effectRef idx="2">
              <a:schemeClr val="accent1"/>
            </a:effectRef>
            <a:fontRef idx="minor">
              <a:schemeClr val="lt1"/>
            </a:fontRef>
          </p:style>
        </p:sp>
        <p:pic>
          <p:nvPicPr>
            <p:cNvPr id="13" name="Picture 20"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34"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HDRibbonTitle-UniformTri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202" y="3147609"/>
              <a:ext cx="2478024" cy="61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 name="Straight Connector 14"/>
          <p:cNvCxnSpPr/>
          <p:nvPr userDrawn="1"/>
        </p:nvCxnSpPr>
        <p:spPr>
          <a:xfrm>
            <a:off x="2687638" y="3675063"/>
            <a:ext cx="6816725" cy="0"/>
          </a:xfrm>
          <a:prstGeom prst="line">
            <a:avLst/>
          </a:prstGeom>
          <a:ln>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p:ph type="dt" sz="half" idx="10"/>
          </p:nvPr>
        </p:nvSpPr>
        <p:spPr>
          <a:xfrm>
            <a:off x="7983538" y="5037138"/>
            <a:ext cx="896937" cy="279400"/>
          </a:xfrm>
        </p:spPr>
        <p:txBody>
          <a:bodyPr/>
          <a:lstStyle>
            <a:lvl1pPr>
              <a:defRPr/>
            </a:lvl1pPr>
          </a:lstStyle>
          <a:p>
            <a:pPr>
              <a:defRPr/>
            </a:pPr>
            <a:fld id="{D7BDF815-E257-471D-919D-8D9358D64862}" type="datetime1">
              <a:rPr lang="en-US" smtClean="0">
                <a:solidFill>
                  <a:prstClr val="black"/>
                </a:solidFill>
              </a:rPr>
              <a:pPr>
                <a:defRPr/>
              </a:pPr>
              <a:t>3/10/2020</a:t>
            </a:fld>
            <a:endParaRPr lang="en-US">
              <a:solidFill>
                <a:prstClr val="black"/>
              </a:solidFill>
            </a:endParaRPr>
          </a:p>
        </p:txBody>
      </p:sp>
      <p:sp>
        <p:nvSpPr>
          <p:cNvPr id="17" name="Footer Placeholder 4"/>
          <p:cNvSpPr>
            <a:spLocks noGrp="1"/>
          </p:cNvSpPr>
          <p:nvPr>
            <p:ph type="ftr" sz="quarter" idx="11"/>
          </p:nvPr>
        </p:nvSpPr>
        <p:spPr>
          <a:xfrm>
            <a:off x="2692400" y="5037138"/>
            <a:ext cx="5214938" cy="279400"/>
          </a:xfrm>
        </p:spPr>
        <p:txBody>
          <a:bodyPr/>
          <a:lstStyle>
            <a:lvl1pPr>
              <a:defRPr/>
            </a:lvl1pPr>
          </a:lstStyle>
          <a:p>
            <a:pPr>
              <a:defRPr/>
            </a:pPr>
            <a:endParaRPr lang="en-US">
              <a:solidFill>
                <a:prstClr val="black"/>
              </a:solidFill>
            </a:endParaRPr>
          </a:p>
        </p:txBody>
      </p:sp>
      <p:sp>
        <p:nvSpPr>
          <p:cNvPr id="18" name="Slide Number Placeholder 5"/>
          <p:cNvSpPr>
            <a:spLocks noGrp="1"/>
          </p:cNvSpPr>
          <p:nvPr>
            <p:ph type="sldNum" sz="quarter" idx="12"/>
          </p:nvPr>
        </p:nvSpPr>
        <p:spPr>
          <a:xfrm>
            <a:off x="11637960" y="6577013"/>
            <a:ext cx="550863" cy="279400"/>
          </a:xfrm>
          <a:prstGeom prst="rect">
            <a:avLst/>
          </a:prstGeom>
        </p:spPr>
        <p:txBody>
          <a:bodyPr/>
          <a:lstStyle>
            <a:lvl1pPr>
              <a:defRPr/>
            </a:lvl1pPr>
          </a:lstStyle>
          <a:p>
            <a:fld id="{8DF76E23-C82A-482F-810D-418D1BBC0D8D}" type="slidenum">
              <a:rPr lang="en-US" altLang="en-US">
                <a:solidFill>
                  <a:prstClr val="black"/>
                </a:solidFill>
              </a:rPr>
              <a:pPr/>
              <a:t>‹#›</a:t>
            </a:fld>
            <a:endParaRPr lang="en-US" altLang="en-US" dirty="0">
              <a:solidFill>
                <a:prstClr val="black"/>
              </a:solidFill>
            </a:endParaRPr>
          </a:p>
        </p:txBody>
      </p:sp>
    </p:spTree>
    <p:extLst>
      <p:ext uri="{BB962C8B-B14F-4D97-AF65-F5344CB8AC3E}">
        <p14:creationId xmlns:p14="http://schemas.microsoft.com/office/powerpoint/2010/main" val="3401245455"/>
      </p:ext>
    </p:extLst>
  </p:cSld>
  <p:clrMapOvr>
    <a:masterClrMapping/>
  </p:clrMapOvr>
  <p:timing>
    <p:tnLst>
      <p:par>
        <p:cTn id="1" dur="indefinite" restart="never" nodeType="tmRoot"/>
      </p:par>
    </p:tnLst>
  </p:timing>
</p:sldLayout>
</file>

<file path=ppt/slideLayouts/slideLayout38.xml><?xml version="1.0" encoding="utf-8"?>
<p:sldLayout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DDB0CC5-ED40-4E70-976E-D7BE4A1F02E8}"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1639528863"/>
      </p:ext>
    </p:extLst>
  </p:cSld>
  <p:clrMapOvr>
    <a:masterClrMapping/>
  </p:clrMapOvr>
  <p:timing>
    <p:tnLst>
      <p:par>
        <p:cTn id="1" dur="indefinite" restart="never" nodeType="tmRoot"/>
      </p:par>
    </p:tnLst>
  </p:timing>
</p:sldLayout>
</file>

<file path=ppt/slideLayouts/slideLayout39.xml><?xml version="1.0" encoding="utf-8"?>
<p:sldLayout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2012950" y="3709988"/>
            <a:ext cx="81629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9A658D-855C-4994-B405-F3E7A61989B1}"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27EABE04-66AB-46E4-BAA6-B6BAED10C68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01101026"/>
      </p:ext>
    </p:extLst>
  </p:cSld>
  <p:clrMapOvr>
    <a:masterClrMapping/>
  </p:clrMapOvr>
  <p:timing>
    <p:tnLst>
      <p:par>
        <p:cTn id="1" dur="indefinite" restart="never" nodeType="tmRoot"/>
      </p:par>
    </p:tnLst>
  </p:timing>
</p:sldLayout>
</file>

<file path=ppt/slideLayouts/slideLayout4.xml><?xml version="1.0" encoding="utf-8"?>
<p:sldLayout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2B7D79-F09C-4B0F-B2A6-53891C47A57B}"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4" y="787784"/>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790581035"/>
      </p:ext>
    </p:extLst>
  </p:cSld>
  <p:clrMapOvr>
    <a:masterClrMapping/>
  </p:clrMapOvr>
</p:sldLayout>
</file>

<file path=ppt/slideLayouts/slideLayout40.xml><?xml version="1.0" encoding="utf-8"?>
<p:sldLayout xmlns:p14="http://schemas.microsoft.com/office/powerpoint/2010/main"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5601643B-7E05-4E86-B3EC-24BEEF2C7777}" type="datetime1">
              <a:rPr lang="en-US" smtClean="0">
                <a:solidFill>
                  <a:prstClr val="black"/>
                </a:solidFill>
              </a:rPr>
              <a:pPr>
                <a:defRPr/>
              </a:pPr>
              <a:t>3/10/2020</a:t>
            </a:fld>
            <a:endParaRPr lang="en-US">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11554137" y="6578600"/>
            <a:ext cx="542925" cy="279400"/>
          </a:xfrm>
          <a:prstGeom prst="rect">
            <a:avLst/>
          </a:prstGeom>
        </p:spPr>
        <p:txBody>
          <a:bodyPr/>
          <a:lstStyle>
            <a:lvl1pPr>
              <a:defRPr/>
            </a:lvl1pPr>
          </a:lstStyle>
          <a:p>
            <a:fld id="{223DD75A-F28D-417D-909F-15240348F4B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95944010"/>
      </p:ext>
    </p:extLst>
  </p:cSld>
  <p:clrMapOvr>
    <a:masterClrMapping/>
  </p:clrMapOvr>
  <p:timing>
    <p:tnLst>
      <p:par>
        <p:cTn id="1" dur="indefinite" restart="never" nodeType="tmRoot"/>
      </p:par>
    </p:tnLst>
  </p:timing>
</p:sldLayout>
</file>

<file path=ppt/slideLayouts/slideLayout41.xml><?xml version="1.0" encoding="utf-8"?>
<p:sldLayout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rgbClr val="2A3A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400" y="3243262"/>
            <a:ext cx="4718304" cy="26326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rgbClr val="2A3A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0670" y="3243262"/>
            <a:ext cx="4718304" cy="2632605"/>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7770D44-6BAE-451A-A110-4AA62C39C33E}" type="datetime1">
              <a:rPr lang="en-US" smtClean="0">
                <a:solidFill>
                  <a:prstClr val="black"/>
                </a:solidFill>
              </a:rPr>
              <a:pPr>
                <a:defRPr/>
              </a:pPr>
              <a:t>3/10/2020</a:t>
            </a:fld>
            <a:endParaRPr lang="en-US">
              <a:solidFill>
                <a:prstClr val="black"/>
              </a:solidFill>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10" name="Slide Number Placeholder 8"/>
          <p:cNvSpPr>
            <a:spLocks noGrp="1"/>
          </p:cNvSpPr>
          <p:nvPr>
            <p:ph type="sldNum" sz="quarter" idx="12"/>
          </p:nvPr>
        </p:nvSpPr>
        <p:spPr>
          <a:xfrm>
            <a:off x="11554137" y="6578600"/>
            <a:ext cx="542925" cy="279400"/>
          </a:xfrm>
          <a:prstGeom prst="rect">
            <a:avLst/>
          </a:prstGeom>
        </p:spPr>
        <p:txBody>
          <a:bodyPr/>
          <a:lstStyle>
            <a:lvl1pPr>
              <a:defRPr/>
            </a:lvl1pPr>
          </a:lstStyle>
          <a:p>
            <a:fld id="{5A082B1A-00BC-4A4D-A60D-31314D38189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84431155"/>
      </p:ext>
    </p:extLst>
  </p:cSld>
  <p:clrMapOvr>
    <a:masterClrMapping/>
  </p:clrMapOvr>
</p:sldLayout>
</file>

<file path=ppt/slideLayouts/slideLayout42.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B47C60FC-39B4-420B-9FEF-DABD89E760DE}" type="datetime1">
              <a:rPr lang="en-US" smtClean="0">
                <a:solidFill>
                  <a:prstClr val="black"/>
                </a:solidFill>
              </a:rPr>
              <a:pPr>
                <a:defRPr/>
              </a:pPr>
              <a:t>3/10/2020</a:t>
            </a:fld>
            <a:endParaRPr lang="en-US">
              <a:solidFill>
                <a:prstClr val="black"/>
              </a:solidFill>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4"/>
          <p:cNvSpPr>
            <a:spLocks noGrp="1"/>
          </p:cNvSpPr>
          <p:nvPr>
            <p:ph type="sldNum" sz="quarter" idx="12"/>
          </p:nvPr>
        </p:nvSpPr>
        <p:spPr>
          <a:xfrm>
            <a:off x="11554137" y="6578600"/>
            <a:ext cx="542925" cy="279400"/>
          </a:xfrm>
          <a:prstGeom prst="rect">
            <a:avLst/>
          </a:prstGeom>
        </p:spPr>
        <p:txBody>
          <a:bodyPr/>
          <a:lstStyle>
            <a:lvl1pPr>
              <a:defRPr/>
            </a:lvl1pPr>
          </a:lstStyle>
          <a:p>
            <a:fld id="{E1D996BF-BDC1-4FF1-BC82-FDDC438678D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10127460"/>
      </p:ext>
    </p:extLst>
  </p:cSld>
  <p:clrMapOvr>
    <a:masterClrMapping/>
  </p:clrMapOvr>
</p:sldLayout>
</file>

<file path=ppt/slideLayouts/slideLayout43.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214CA76-5C32-4152-B5D9-95A0F39BBDB9}" type="datetime1">
              <a:rPr lang="en-US" smtClean="0">
                <a:solidFill>
                  <a:prstClr val="black"/>
                </a:solidFill>
              </a:rPr>
              <a:pPr>
                <a:defRPr/>
              </a:pPr>
              <a:t>3/10/2020</a:t>
            </a:fld>
            <a:endParaRPr lang="en-US">
              <a:solidFill>
                <a:prstClr val="black"/>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4"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67768C5B-4C06-485C-A1FB-5950422241E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10286485"/>
      </p:ext>
    </p:extLst>
  </p:cSld>
  <p:clrMapOvr>
    <a:masterClrMapping/>
  </p:clrMapOvr>
</p:sldLayout>
</file>

<file path=ppt/slideLayouts/slideLayout44.xml><?xml version="1.0" encoding="utf-8"?>
<p:sldLayout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a:off x="1395413" y="2913063"/>
            <a:ext cx="35147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8082CC6C-EAF3-429B-A366-D339F71CAD21}" type="datetime1">
              <a:rPr lang="en-US" smtClean="0">
                <a:solidFill>
                  <a:prstClr val="black"/>
                </a:solidFill>
              </a:rPr>
              <a:pPr>
                <a:defRPr/>
              </a:pPr>
              <a:t>3/10/2020</a:t>
            </a:fld>
            <a:endParaRPr lang="en-US">
              <a:solidFill>
                <a:prstClr val="black"/>
              </a:solidFill>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8" name="Slide Number Placeholder 6"/>
          <p:cNvSpPr>
            <a:spLocks noGrp="1"/>
          </p:cNvSpPr>
          <p:nvPr>
            <p:ph type="sldNum" sz="quarter" idx="12"/>
          </p:nvPr>
        </p:nvSpPr>
        <p:spPr>
          <a:xfrm>
            <a:off x="11554137" y="6578600"/>
            <a:ext cx="542925" cy="279400"/>
          </a:xfrm>
          <a:prstGeom prst="rect">
            <a:avLst/>
          </a:prstGeom>
        </p:spPr>
        <p:txBody>
          <a:bodyPr/>
          <a:lstStyle>
            <a:lvl1pPr>
              <a:defRPr/>
            </a:lvl1pPr>
          </a:lstStyle>
          <a:p>
            <a:fld id="{6A6B27D0-E3B0-4761-83E3-220BF3C0642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3343724"/>
      </p:ext>
    </p:extLst>
  </p:cSld>
  <p:clrMapOvr>
    <a:masterClrMapping/>
  </p:clrMapOvr>
</p:sldLayout>
</file>

<file path=ppt/slideLayouts/slideLayout45.xml><?xml version="1.0" encoding="utf-8"?>
<p:sldLayout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295399" y="3255432"/>
            <a:ext cx="6241816"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2AC14BF-1537-4B49-AB59-2327E7A1A56F}"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6BD5DEC-D2A2-4708-937E-79D8031CB75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40224218"/>
      </p:ext>
    </p:extLst>
  </p:cSld>
  <p:clrMapOvr>
    <a:masterClrMapping/>
  </p:clrMapOvr>
</p:sldLayout>
</file>

<file path=ppt/slideLayouts/slideLayout46.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E959CE-993A-4D42-A638-E48F29C21DE5}"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084A3A0-2FEC-4A58-86C4-112982F86B6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25548487"/>
      </p:ext>
    </p:extLst>
  </p:cSld>
  <p:clrMapOvr>
    <a:masterClrMapping/>
  </p:clrMapOvr>
  <p:timing>
    <p:tnLst>
      <p:par>
        <p:cTn id="1" dur="indefinite" restart="never" nodeType="tmRoot"/>
      </p:par>
    </p:tnLst>
  </p:timing>
</p:sldLayout>
</file>

<file path=ppt/slideLayouts/slideLayout47.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cxnSp>
        <p:nvCxnSpPr>
          <p:cNvPr id="4" name="Straight Connector 3"/>
          <p:cNvCxnSpPr/>
          <p:nvPr/>
        </p:nvCxnSpPr>
        <p:spPr>
          <a:xfrm>
            <a:off x="1395413" y="41402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303868" y="982132"/>
            <a:ext cx="9592732" cy="2954868"/>
          </a:xfrm>
        </p:spPr>
        <p:txBody>
          <a:bodyP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C8D1D2-D3CB-43D6-9557-3441036C08DB}"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FD79158C-F6F2-432A-B3FD-ABADAB21799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35717082"/>
      </p:ext>
    </p:extLst>
  </p:cSld>
  <p:clrMapOvr>
    <a:masterClrMapping/>
  </p:clrMapOvr>
</p:sldLayout>
</file>

<file path=ppt/slideLayouts/slideLayout48.xml><?xml version="1.0" encoding="utf-8"?>
<p:sldLayout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sz="8000">
                <a:solidFill>
                  <a:prstClr val="black"/>
                </a:solidFill>
                <a:cs typeface="Arial" panose="020B0604020202020204" pitchFamily="34" charset="0"/>
              </a:rPr>
              <a:t>“</a:t>
            </a:r>
          </a:p>
        </p:txBody>
      </p:sp>
      <p:sp>
        <p:nvSpPr>
          <p:cNvPr id="6" name="TextBox 12"/>
          <p:cNvSpPr txBox="1">
            <a:spLocks noChangeArrowheads="1"/>
          </p:cNvSpPr>
          <p:nvPr/>
        </p:nvSpPr>
        <p:spPr bwMode="auto">
          <a:xfrm>
            <a:off x="10599738" y="28273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fontAlgn="base">
              <a:spcBef>
                <a:spcPct val="0"/>
              </a:spcBef>
              <a:spcAft>
                <a:spcPct val="0"/>
              </a:spcAft>
            </a:pPr>
            <a:r>
              <a:rPr lang="en-US" altLang="en-US" sz="8000">
                <a:solidFill>
                  <a:prstClr val="black"/>
                </a:solidFill>
                <a:cs typeface="Arial" panose="020B0604020202020204" pitchFamily="34" charset="0"/>
              </a:rPr>
              <a:t>”</a:t>
            </a:r>
          </a:p>
        </p:txBody>
      </p:sp>
      <p:cxnSp>
        <p:nvCxnSpPr>
          <p:cNvPr id="7" name="Straight Connector 6"/>
          <p:cNvCxnSpPr/>
          <p:nvPr/>
        </p:nvCxnSpPr>
        <p:spPr>
          <a:xfrm>
            <a:off x="1395413" y="41402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370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6121E4F5-66B9-499E-B640-5BE134258281}" type="datetime1">
              <a:rPr lang="en-US" smtClean="0">
                <a:solidFill>
                  <a:prstClr val="black"/>
                </a:solidFill>
              </a:rPr>
              <a:pPr>
                <a:defRPr/>
              </a:pPr>
              <a:t>3/10/2020</a:t>
            </a:fld>
            <a:endParaRPr lang="en-US">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11"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33DDC7A4-E25F-45B3-9486-B1A3B6100AA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718957369"/>
      </p:ext>
    </p:extLst>
  </p:cSld>
  <p:clrMapOvr>
    <a:masterClrMapping/>
  </p:clrMapOvr>
</p:sldLayout>
</file>

<file path=ppt/slideLayouts/slideLayout49.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677E9F7-612B-4CB4-AF38-8AFAFF74BCE5}" type="datetime1">
              <a:rPr lang="en-US" smtClean="0">
                <a:solidFill>
                  <a:prstClr val="black"/>
                </a:solidFill>
              </a:rPr>
              <a:pPr>
                <a:defRPr/>
              </a:pPr>
              <a:t>3/10/2020</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414300D2-5C6D-41B9-BEE2-73526AED86B4}"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7553656"/>
      </p:ext>
    </p:extLst>
  </p:cSld>
  <p:clrMapOvr>
    <a:masterClrMapping/>
  </p:clrMapOvr>
</p:sldLayout>
</file>

<file path=ppt/slideLayouts/slideLayout5.xml><?xml version="1.0" encoding="utf-8"?>
<p:sldLayout xmlns:p14="http://schemas.microsoft.com/office/powerpoint/2010/main"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AAC7CE-1666-4021-9693-F4AF8BEF5087}" type="datetime1">
              <a:rPr lang="en-US" smtClean="0"/>
              <a:t>3/10/2020</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4" y="787784"/>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667474456"/>
      </p:ext>
    </p:extLst>
  </p:cSld>
  <p:clrMapOvr>
    <a:masterClrMapping/>
  </p:clrMapOvr>
</p:sldLayout>
</file>

<file path=ppt/slideLayouts/slideLayout50.xml><?xml version="1.0" encoding="utf-8"?>
<p:sldLayout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11"/>
          <p:cNvSpPr txBox="1">
            <a:spLocks noChangeArrowheads="1"/>
          </p:cNvSpPr>
          <p:nvPr/>
        </p:nvSpPr>
        <p:spPr bwMode="auto">
          <a:xfrm>
            <a:off x="862013" y="879475"/>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r>
              <a:rPr lang="en-US" altLang="en-US" sz="8000">
                <a:solidFill>
                  <a:prstClr val="black"/>
                </a:solidFill>
                <a:cs typeface="Arial" panose="020B0604020202020204" pitchFamily="34" charset="0"/>
              </a:rPr>
              <a:t>“</a:t>
            </a:r>
          </a:p>
        </p:txBody>
      </p:sp>
      <p:sp>
        <p:nvSpPr>
          <p:cNvPr id="6" name="TextBox 12"/>
          <p:cNvSpPr txBox="1">
            <a:spLocks noChangeArrowheads="1"/>
          </p:cNvSpPr>
          <p:nvPr/>
        </p:nvSpPr>
        <p:spPr bwMode="auto">
          <a:xfrm>
            <a:off x="10599738" y="2598738"/>
            <a:ext cx="609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r" fontAlgn="base">
              <a:spcBef>
                <a:spcPct val="0"/>
              </a:spcBef>
              <a:spcAft>
                <a:spcPct val="0"/>
              </a:spcAft>
            </a:pPr>
            <a:r>
              <a:rPr lang="en-US" altLang="en-US" sz="8000">
                <a:solidFill>
                  <a:prstClr val="black"/>
                </a:solidFill>
                <a:cs typeface="Arial" panose="020B0604020202020204" pitchFamily="34" charset="0"/>
              </a:rPr>
              <a:t>”</a:t>
            </a:r>
          </a:p>
        </p:txBody>
      </p:sp>
      <p:cxnSp>
        <p:nvCxnSpPr>
          <p:cNvPr id="7" name="Straight Connector 6"/>
          <p:cNvCxnSpPr/>
          <p:nvPr/>
        </p:nvCxnSpPr>
        <p:spPr>
          <a:xfrm>
            <a:off x="1395413" y="34290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446213" y="982132"/>
            <a:ext cx="9296398" cy="2243668"/>
          </a:xfrm>
        </p:spPr>
        <p:txBody>
          <a:bodyP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4"/>
          </p:nvPr>
        </p:nvSpPr>
        <p:spPr/>
        <p:txBody>
          <a:bodyPr/>
          <a:lstStyle>
            <a:lvl1pPr>
              <a:defRPr/>
            </a:lvl1pPr>
          </a:lstStyle>
          <a:p>
            <a:pPr>
              <a:defRPr/>
            </a:pPr>
            <a:fld id="{078ED892-884D-4289-96EA-8A071D604A2F}" type="datetime1">
              <a:rPr lang="en-US" smtClean="0">
                <a:solidFill>
                  <a:prstClr val="black"/>
                </a:solidFill>
              </a:rPr>
              <a:pPr>
                <a:defRPr/>
              </a:pPr>
              <a:t>3/10/2020</a:t>
            </a:fld>
            <a:endParaRPr lang="en-US">
              <a:solidFill>
                <a:prstClr val="black"/>
              </a:solidFill>
            </a:endParaRPr>
          </a:p>
        </p:txBody>
      </p:sp>
      <p:sp>
        <p:nvSpPr>
          <p:cNvPr id="9"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10"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6169636B-17D5-4B58-B8A9-ED9DDF11AA8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89569648"/>
      </p:ext>
    </p:extLst>
  </p:cSld>
  <p:clrMapOvr>
    <a:masterClrMapping/>
  </p:clrMapOvr>
</p:sldLayout>
</file>

<file path=ppt/slideLayouts/slideLayout51.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cxnSp>
        <p:nvCxnSpPr>
          <p:cNvPr id="5" name="Straight Connector 4"/>
          <p:cNvCxnSpPr/>
          <p:nvPr/>
        </p:nvCxnSpPr>
        <p:spPr>
          <a:xfrm>
            <a:off x="1395413" y="3429000"/>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295401" y="982132"/>
            <a:ext cx="9609666" cy="2243668"/>
          </a:xfrm>
        </p:spPr>
        <p:txBody>
          <a:bodyPr rtlCol="0">
            <a:normAutofit/>
          </a:bodyPr>
          <a:lstStyle>
            <a:lvl1pPr>
              <a:defRPr lang="en-US" b="0" dirty="0"/>
            </a:lvl1pPr>
          </a:lstStyle>
          <a:p>
            <a:pPr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4"/>
          </p:nvPr>
        </p:nvSpPr>
        <p:spPr/>
        <p:txBody>
          <a:bodyPr/>
          <a:lstStyle>
            <a:lvl1pPr>
              <a:defRPr/>
            </a:lvl1pPr>
          </a:lstStyle>
          <a:p>
            <a:pPr>
              <a:defRPr/>
            </a:pPr>
            <a:fld id="{F62F9FFD-E54C-4AF2-8CBE-8BE68CE467C2}" type="datetime1">
              <a:rPr lang="en-US" smtClean="0">
                <a:solidFill>
                  <a:prstClr val="black"/>
                </a:solidFill>
              </a:rPr>
              <a:pPr>
                <a:defRPr/>
              </a:pPr>
              <a:t>3/10/2020</a:t>
            </a:fld>
            <a:endParaRPr lang="en-US">
              <a:solidFill>
                <a:prstClr val="black"/>
              </a:solidFill>
            </a:endParaRPr>
          </a:p>
        </p:txBody>
      </p:sp>
      <p:sp>
        <p:nvSpPr>
          <p:cNvPr id="7" name="Footer Placeholder 4"/>
          <p:cNvSpPr>
            <a:spLocks noGrp="1"/>
          </p:cNvSpPr>
          <p:nvPr>
            <p:ph type="ftr" sz="quarter" idx="15"/>
          </p:nvPr>
        </p:nvSpPr>
        <p:spPr/>
        <p:txBody>
          <a:bodyPr/>
          <a:lstStyle>
            <a:lvl1pPr>
              <a:defRPr/>
            </a:lvl1pPr>
          </a:lstStyle>
          <a:p>
            <a:pPr>
              <a:defRPr/>
            </a:pPr>
            <a:endParaRPr lang="en-US">
              <a:solidFill>
                <a:prstClr val="black"/>
              </a:solidFill>
            </a:endParaRPr>
          </a:p>
        </p:txBody>
      </p:sp>
      <p:sp>
        <p:nvSpPr>
          <p:cNvPr id="8" name="Slide Number Placeholder 5"/>
          <p:cNvSpPr>
            <a:spLocks noGrp="1"/>
          </p:cNvSpPr>
          <p:nvPr>
            <p:ph type="sldNum" sz="quarter" idx="16"/>
          </p:nvPr>
        </p:nvSpPr>
        <p:spPr>
          <a:xfrm>
            <a:off x="11554137" y="6578600"/>
            <a:ext cx="542925" cy="279400"/>
          </a:xfrm>
          <a:prstGeom prst="rect">
            <a:avLst/>
          </a:prstGeom>
        </p:spPr>
        <p:txBody>
          <a:bodyPr/>
          <a:lstStyle>
            <a:lvl1pPr>
              <a:defRPr/>
            </a:lvl1pPr>
          </a:lstStyle>
          <a:p>
            <a:fld id="{07406A1E-4319-4FEC-BB04-813DCF18E89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85331424"/>
      </p:ext>
    </p:extLst>
  </p:cSld>
  <p:clrMapOvr>
    <a:masterClrMapping/>
  </p:clrMapOvr>
</p:sldLayout>
</file>

<file path=ppt/slideLayouts/slideLayout52.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p:cNvCxnSpPr/>
          <p:nvPr/>
        </p:nvCxnSpPr>
        <p:spPr>
          <a:xfrm>
            <a:off x="1395413" y="2420938"/>
            <a:ext cx="9407525" cy="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F17EAB6-AB01-4E4A-9CFC-59E7910D16E0}"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A1FA573E-5314-412F-A9F2-8ECA096BF69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82358132"/>
      </p:ext>
    </p:extLst>
  </p:cSld>
  <p:clrMapOvr>
    <a:masterClrMapping/>
  </p:clrMapOvr>
</p:sldLayout>
</file>

<file path=ppt/slideLayouts/slideLayout53.xml><?xml version="1.0" encoding="utf-8"?>
<p:sldLayout xmlns:p14="http://schemas.microsoft.com/office/powerpoint/2010/main"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a:off x="8864600" y="990600"/>
            <a:ext cx="0" cy="4876800"/>
          </a:xfrm>
          <a:prstGeom prst="line">
            <a:avLst/>
          </a:prstGeom>
          <a:ln w="15875">
            <a:solidFill>
              <a:srgbClr val="D00000"/>
            </a:solidFill>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2CCCC12-1F18-42EE-AC01-3504793D6DF6}" type="datetime1">
              <a:rPr lang="en-US" smtClean="0">
                <a:solidFill>
                  <a:prstClr val="black"/>
                </a:solidFill>
              </a:rPr>
              <a:pPr>
                <a:defRPr/>
              </a:pPr>
              <a:t>3/10/2020</a:t>
            </a:fld>
            <a:endParaRPr lang="en-US">
              <a:solidFill>
                <a:prstClr val="black"/>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5"/>
          <p:cNvSpPr>
            <a:spLocks noGrp="1"/>
          </p:cNvSpPr>
          <p:nvPr>
            <p:ph type="sldNum" sz="quarter" idx="12"/>
          </p:nvPr>
        </p:nvSpPr>
        <p:spPr>
          <a:xfrm>
            <a:off x="11554137" y="6578600"/>
            <a:ext cx="542925" cy="279400"/>
          </a:xfrm>
          <a:prstGeom prst="rect">
            <a:avLst/>
          </a:prstGeom>
        </p:spPr>
        <p:txBody>
          <a:bodyPr/>
          <a:lstStyle>
            <a:lvl1pPr>
              <a:defRPr/>
            </a:lvl1pPr>
          </a:lstStyle>
          <a:p>
            <a:fld id="{5342D3B0-C0E2-433D-AAD3-F7B1AD06C82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22153499"/>
      </p:ext>
    </p:extLst>
  </p:cSld>
  <p:clrMapOvr>
    <a:masterClrMapping/>
  </p:clrMapOvr>
</p:sldLayout>
</file>

<file path=ppt/slideLayouts/slideLayout6.xml><?xml version="1.0" encoding="utf-8"?>
<p:sldLayout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B4A22B-922D-4840-B9B1-5531841CEC65}" type="datetime1">
              <a:rPr lang="en-US" smtClean="0"/>
              <a:t>3/10/2020</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1181806912"/>
      </p:ext>
    </p:extLst>
  </p:cSld>
  <p:clrMapOvr>
    <a:masterClrMapping/>
  </p:clrMapOvr>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87DD3-8AF6-4A69-92D0-EBE4981D906C}" type="datetime1">
              <a:rPr lang="en-US" smtClean="0"/>
              <a:t>3/10/2020</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681927184"/>
      </p:ext>
    </p:extLst>
  </p:cSld>
  <p:clrMapOvr>
    <a:masterClrMapping/>
  </p:clrMapOvr>
</p:sldLayout>
</file>

<file path=ppt/slideLayouts/slideLayout8.xml><?xml version="1.0" encoding="utf-8"?>
<p:sldLayout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4"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B0430-7183-4D53-B9C1-1ACC28A2251E}"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908508225"/>
      </p:ext>
    </p:extLst>
  </p:cSld>
  <p:clrMapOvr>
    <a:masterClrMapping/>
  </p:clrMapOvr>
</p:sldLayout>
</file>

<file path=ppt/slideLayouts/slideLayout9.xml><?xml version="1.0" encoding="utf-8"?>
<p:sldLayout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69E2C1-4EF4-42BF-A6C6-FD68C977BD57}" type="datetime1">
              <a:rPr lang="en-US" smtClean="0"/>
              <a:t>3/10/2020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8" y="491172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4" y="4983089"/>
            <a:ext cx="779767" cy="365125"/>
          </a:xfrm>
        </p:spPr>
        <p:txBody>
          <a:bodyPr/>
          <a:lstStyle/>
          <a:p>
            <a:fld id="{E919F0BE-E440-4249-8300-19B001FD2536}" type="slidenum">
              <a:rPr lang="en-US" smtClean="0"/>
              <a:pPr/>
              <a:t>‹#›</a:t>
            </a:fld>
            <a:endParaRPr lang="en-US"/>
          </a:p>
        </p:txBody>
      </p:sp>
    </p:spTree>
    <p:extLst>
      <p:ext uri="{BB962C8B-B14F-4D97-AF65-F5344CB8AC3E}">
        <p14:creationId xmlns:p14="http://schemas.microsoft.com/office/powerpoint/2010/main" val="371315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image" Target="../media/image5.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4.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4" name="Freeform 11"/>
          <p:cNvSpPr/>
          <p:nvPr/>
        </p:nvSpPr>
        <p:spPr bwMode="auto">
          <a:xfrm>
            <a:off x="1" y="2575046"/>
            <a:ext cx="100643" cy="626215"/>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128600" y="3156531"/>
            <a:ext cx="646717" cy="232221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6" name="Freeform 13"/>
          <p:cNvSpPr/>
          <p:nvPr/>
        </p:nvSpPr>
        <p:spPr bwMode="auto">
          <a:xfrm>
            <a:off x="806999" y="5447062"/>
            <a:ext cx="609443" cy="1420167"/>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7" name="Freeform 14"/>
          <p:cNvSpPr/>
          <p:nvPr/>
        </p:nvSpPr>
        <p:spPr bwMode="auto">
          <a:xfrm>
            <a:off x="959827" y="6503801"/>
            <a:ext cx="171464" cy="363429"/>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8" name="Freeform 15"/>
          <p:cNvSpPr/>
          <p:nvPr/>
        </p:nvSpPr>
        <p:spPr bwMode="auto">
          <a:xfrm>
            <a:off x="100643" y="3201259"/>
            <a:ext cx="821908" cy="3328632"/>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29" name="Freeform 16"/>
          <p:cNvSpPr/>
          <p:nvPr/>
        </p:nvSpPr>
        <p:spPr bwMode="auto">
          <a:xfrm>
            <a:off x="22365" y="228602"/>
            <a:ext cx="106235" cy="2927929"/>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78279" y="2944066"/>
            <a:ext cx="78277" cy="493891"/>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769726" y="5478746"/>
            <a:ext cx="190101" cy="102505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32" name="Freeform 19"/>
          <p:cNvSpPr/>
          <p:nvPr/>
        </p:nvSpPr>
        <p:spPr bwMode="auto">
          <a:xfrm>
            <a:off x="775315" y="1399026"/>
            <a:ext cx="2076203" cy="404803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33" name="Freeform 20"/>
          <p:cNvSpPr/>
          <p:nvPr/>
        </p:nvSpPr>
        <p:spPr bwMode="auto">
          <a:xfrm>
            <a:off x="922551" y="6529893"/>
            <a:ext cx="162147" cy="337337"/>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769725" y="5359467"/>
            <a:ext cx="37275" cy="221785"/>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849866" y="6244739"/>
            <a:ext cx="238559" cy="622488"/>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1" name="Freeform 27"/>
          <p:cNvSpPr/>
          <p:nvPr/>
        </p:nvSpPr>
        <p:spPr bwMode="auto">
          <a:xfrm>
            <a:off x="27222" y="-786"/>
            <a:ext cx="494327" cy="4401045"/>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accent1"/>
          </a:solidFill>
          <a:ln>
            <a:noFill/>
          </a:ln>
        </p:spPr>
      </p:sp>
      <p:sp>
        <p:nvSpPr>
          <p:cNvPr id="12" name="Freeform 28"/>
          <p:cNvSpPr/>
          <p:nvPr/>
        </p:nvSpPr>
        <p:spPr bwMode="auto">
          <a:xfrm>
            <a:off x="550289" y="4316472"/>
            <a:ext cx="423436" cy="158069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accent1"/>
          </a:solidFill>
          <a:ln>
            <a:noFill/>
          </a:ln>
        </p:spPr>
      </p:sp>
      <p:sp>
        <p:nvSpPr>
          <p:cNvPr id="13" name="Freeform 29"/>
          <p:cNvSpPr/>
          <p:nvPr/>
        </p:nvSpPr>
        <p:spPr bwMode="auto">
          <a:xfrm>
            <a:off x="1006295" y="5862684"/>
            <a:ext cx="431100" cy="990571"/>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accent1"/>
          </a:solidFill>
          <a:ln>
            <a:noFill/>
          </a:ln>
        </p:spPr>
      </p:sp>
      <p:sp>
        <p:nvSpPr>
          <p:cNvPr id="14" name="Freeform 30"/>
          <p:cNvSpPr/>
          <p:nvPr/>
        </p:nvSpPr>
        <p:spPr bwMode="auto">
          <a:xfrm>
            <a:off x="521550" y="4364373"/>
            <a:ext cx="551807" cy="2235968"/>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accent1"/>
          </a:solidFill>
          <a:ln>
            <a:noFill/>
          </a:ln>
        </p:spPr>
      </p:sp>
      <p:sp>
        <p:nvSpPr>
          <p:cNvPr id="15" name="Freeform 31"/>
          <p:cNvSpPr/>
          <p:nvPr/>
        </p:nvSpPr>
        <p:spPr bwMode="auto">
          <a:xfrm>
            <a:off x="467901" y="1289198"/>
            <a:ext cx="174356" cy="3027274"/>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accent1"/>
          </a:solidFill>
          <a:ln>
            <a:noFill/>
          </a:ln>
        </p:spPr>
      </p:sp>
      <p:sp>
        <p:nvSpPr>
          <p:cNvPr id="16" name="Freeform 32"/>
          <p:cNvSpPr/>
          <p:nvPr/>
        </p:nvSpPr>
        <p:spPr bwMode="auto">
          <a:xfrm>
            <a:off x="1111675" y="6571601"/>
            <a:ext cx="134120" cy="281652"/>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7" name="Freeform 33"/>
          <p:cNvSpPr/>
          <p:nvPr/>
        </p:nvSpPr>
        <p:spPr bwMode="auto">
          <a:xfrm>
            <a:off x="502389" y="4107629"/>
            <a:ext cx="82388" cy="511572"/>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2700000" scaled="1"/>
            <a:tileRect/>
          </a:gradFill>
          <a:ln>
            <a:noFill/>
          </a:ln>
        </p:spPr>
      </p:sp>
      <p:sp>
        <p:nvSpPr>
          <p:cNvPr id="18" name="Freeform 34"/>
          <p:cNvSpPr/>
          <p:nvPr/>
        </p:nvSpPr>
        <p:spPr bwMode="auto">
          <a:xfrm>
            <a:off x="973723" y="3145801"/>
            <a:ext cx="1410172" cy="2716883"/>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accent1"/>
          </a:solidFill>
          <a:ln>
            <a:noFill/>
          </a:ln>
        </p:spPr>
      </p:sp>
      <p:sp>
        <p:nvSpPr>
          <p:cNvPr id="19" name="Freeform 35"/>
          <p:cNvSpPr/>
          <p:nvPr/>
        </p:nvSpPr>
        <p:spPr bwMode="auto">
          <a:xfrm>
            <a:off x="1073355" y="6600340"/>
            <a:ext cx="120708" cy="252912"/>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973723" y="5897172"/>
            <a:ext cx="137952" cy="674431"/>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accent1"/>
          </a:solidFill>
          <a:ln>
            <a:noFill/>
          </a:ln>
        </p:spPr>
      </p:sp>
      <p:sp>
        <p:nvSpPr>
          <p:cNvPr id="21" name="Freeform 37"/>
          <p:cNvSpPr/>
          <p:nvPr/>
        </p:nvSpPr>
        <p:spPr bwMode="auto">
          <a:xfrm>
            <a:off x="973723" y="5772630"/>
            <a:ext cx="38320" cy="228004"/>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1006297" y="6322521"/>
            <a:ext cx="210759" cy="530732"/>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accent1"/>
          </a:solidFill>
          <a:ln>
            <a:noFill/>
          </a:ln>
        </p:spPr>
      </p:sp>
      <p:sp>
        <p:nvSpPr>
          <p:cNvPr id="7" name="Rectangle 6"/>
          <p:cNvSpPr/>
          <p:nvPr/>
        </p:nvSpPr>
        <p:spPr>
          <a:xfrm>
            <a:off x="0" y="0"/>
            <a:ext cx="182880" cy="6858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3"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AFBB9D2-75BE-4B31-A516-95DC571F8F75}" type="datetime1">
              <a:rPr lang="en-US" smtClean="0"/>
              <a:t>3/10/2020</a:t>
            </a:fld>
            <a:endParaRPr lang="en-US"/>
          </a:p>
        </p:txBody>
      </p:sp>
      <p:sp>
        <p:nvSpPr>
          <p:cNvPr id="5" name="Footer Placeholder 4"/>
          <p:cNvSpPr>
            <a:spLocks noGrp="1"/>
          </p:cNvSpPr>
          <p:nvPr>
            <p:ph type="ftr" sz="quarter" idx="3"/>
          </p:nvPr>
        </p:nvSpPr>
        <p:spPr>
          <a:xfrm>
            <a:off x="2589214" y="6135810"/>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4" y="787784"/>
            <a:ext cx="779767" cy="365125"/>
          </a:xfrm>
          <a:prstGeom prst="rect">
            <a:avLst/>
          </a:prstGeom>
        </p:spPr>
        <p:txBody>
          <a:bodyPr vert="horz" lIns="91440" tIns="45720" rIns="91440" bIns="45720" rtlCol="0" anchor="ctr"/>
          <a:lstStyle>
            <a:lvl1pPr algn="r">
              <a:defRPr sz="2000">
                <a:solidFill>
                  <a:srgbClr val="FEFFFF"/>
                </a:solidFill>
              </a:defRPr>
            </a:lvl1pPr>
          </a:lstStyle>
          <a:p>
            <a:fld id="{E919F0BE-E440-4249-8300-19B001FD2536}" type="slidenum">
              <a:rPr lang="en-US" smtClean="0"/>
              <a:pPr/>
              <a:t>‹#›</a:t>
            </a:fld>
            <a:endParaRPr lang="en-US"/>
          </a:p>
        </p:txBody>
      </p:sp>
    </p:spTree>
    <p:extLst>
      <p:ext uri="{BB962C8B-B14F-4D97-AF65-F5344CB8AC3E}">
        <p14:creationId xmlns:p14="http://schemas.microsoft.com/office/powerpoint/2010/main" val="16565065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499" y="1295400"/>
            <a:ext cx="11874479" cy="749808"/>
          </a:xfrm>
          <a:prstGeom prst="rect">
            <a:avLst/>
          </a:prstGeom>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58499" y="2295527"/>
            <a:ext cx="11874479" cy="4181475"/>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TextBox 1"/>
          <p:cNvSpPr txBox="1">
            <a:spLocks noChangeArrowheads="1"/>
          </p:cNvSpPr>
          <p:nvPr/>
        </p:nvSpPr>
        <p:spPr bwMode="auto">
          <a:xfrm>
            <a:off x="11620507" y="6554629"/>
            <a:ext cx="571500" cy="261602"/>
          </a:xfrm>
          <a:prstGeom prst="rect">
            <a:avLst/>
          </a:prstGeom>
          <a:solidFill>
            <a:schemeClr val="tx2"/>
          </a:solidFill>
          <a:ln>
            <a:noFill/>
          </a:ln>
          <a:extLst/>
        </p:spPr>
        <p:txBody>
          <a:bodyPr wrap="square" lIns="91430" tIns="45716" rIns="91430" bIns="45716">
            <a:spAutoFit/>
          </a:bodyPr>
          <a:lstStyle>
            <a:lvl1pPr eaLnBrk="0" hangingPunct="0">
              <a:defRPr>
                <a:solidFill>
                  <a:schemeClr val="tx1"/>
                </a:solidFill>
                <a:latin typeface="Arial" charset="0"/>
                <a:ea typeface="ＭＳ Ｐゴシック" pitchFamily="124" charset="-128"/>
              </a:defRPr>
            </a:lvl1pPr>
            <a:lvl2pPr marL="742950" indent="-285750" eaLnBrk="0" hangingPunct="0">
              <a:defRPr>
                <a:solidFill>
                  <a:schemeClr val="tx1"/>
                </a:solidFill>
                <a:latin typeface="Arial" charset="0"/>
                <a:ea typeface="ＭＳ Ｐゴシック" pitchFamily="124" charset="-128"/>
              </a:defRPr>
            </a:lvl2pPr>
            <a:lvl3pPr marL="1143000" indent="-228600" eaLnBrk="0" hangingPunct="0">
              <a:defRPr>
                <a:solidFill>
                  <a:schemeClr val="tx1"/>
                </a:solidFill>
                <a:latin typeface="Arial" charset="0"/>
                <a:ea typeface="ＭＳ Ｐゴシック" pitchFamily="124" charset="-128"/>
              </a:defRPr>
            </a:lvl3pPr>
            <a:lvl4pPr marL="1600200" indent="-228600" eaLnBrk="0" hangingPunct="0">
              <a:defRPr>
                <a:solidFill>
                  <a:schemeClr val="tx1"/>
                </a:solidFill>
                <a:latin typeface="Arial" charset="0"/>
                <a:ea typeface="ＭＳ Ｐゴシック" pitchFamily="124" charset="-128"/>
              </a:defRPr>
            </a:lvl4pPr>
            <a:lvl5pPr marL="2057400" indent="-228600" eaLnBrk="0" hangingPunct="0">
              <a:defRPr>
                <a:solidFill>
                  <a:schemeClr val="tx1"/>
                </a:solidFill>
                <a:latin typeface="Arial" charset="0"/>
                <a:ea typeface="ＭＳ Ｐゴシック" pitchFamily="124" charset="-128"/>
              </a:defRPr>
            </a:lvl5pPr>
            <a:lvl6pPr marL="2514600" indent="-228600" eaLnBrk="0" fontAlgn="base" hangingPunct="0">
              <a:spcBef>
                <a:spcPct val="20000"/>
              </a:spcBef>
              <a:spcAft>
                <a:spcPct val="0"/>
              </a:spcAft>
              <a:buChar char="•"/>
              <a:defRPr>
                <a:solidFill>
                  <a:schemeClr val="tx1"/>
                </a:solidFill>
                <a:latin typeface="Arial" charset="0"/>
                <a:ea typeface="ＭＳ Ｐゴシック" pitchFamily="124" charset="-128"/>
              </a:defRPr>
            </a:lvl6pPr>
            <a:lvl7pPr marL="2971800" indent="-228600" eaLnBrk="0" fontAlgn="base" hangingPunct="0">
              <a:spcBef>
                <a:spcPct val="20000"/>
              </a:spcBef>
              <a:spcAft>
                <a:spcPct val="0"/>
              </a:spcAft>
              <a:buChar char="•"/>
              <a:defRPr>
                <a:solidFill>
                  <a:schemeClr val="tx1"/>
                </a:solidFill>
                <a:latin typeface="Arial" charset="0"/>
                <a:ea typeface="ＭＳ Ｐゴシック" pitchFamily="124" charset="-128"/>
              </a:defRPr>
            </a:lvl7pPr>
            <a:lvl8pPr marL="3429000" indent="-228600" eaLnBrk="0" fontAlgn="base" hangingPunct="0">
              <a:spcBef>
                <a:spcPct val="20000"/>
              </a:spcBef>
              <a:spcAft>
                <a:spcPct val="0"/>
              </a:spcAft>
              <a:buChar char="•"/>
              <a:defRPr>
                <a:solidFill>
                  <a:schemeClr val="tx1"/>
                </a:solidFill>
                <a:latin typeface="Arial" charset="0"/>
                <a:ea typeface="ＭＳ Ｐゴシック" pitchFamily="124" charset="-128"/>
              </a:defRPr>
            </a:lvl8pPr>
            <a:lvl9pPr marL="3886200" indent="-228600" eaLnBrk="0" fontAlgn="base" hangingPunct="0">
              <a:spcBef>
                <a:spcPct val="20000"/>
              </a:spcBef>
              <a:spcAft>
                <a:spcPct val="0"/>
              </a:spcAft>
              <a:buChar char="•"/>
              <a:defRPr>
                <a:solidFill>
                  <a:schemeClr val="tx1"/>
                </a:solidFill>
                <a:latin typeface="Arial" charset="0"/>
                <a:ea typeface="ＭＳ Ｐゴシック" pitchFamily="124" charset="-128"/>
              </a:defRPr>
            </a:lvl9pPr>
          </a:lstStyle>
          <a:p>
            <a:pPr algn="r" eaLnBrk="1" fontAlgn="base" hangingPunct="1">
              <a:spcBef>
                <a:spcPct val="0"/>
              </a:spcBef>
              <a:spcAft>
                <a:spcPct val="0"/>
              </a:spcAft>
              <a:defRPr/>
            </a:pPr>
            <a:fld id="{DC1D8FFC-A495-4310-BE2D-3C68E3736009}" type="slidenum">
              <a:rPr lang="en-US" sz="1100" smtClean="0">
                <a:solidFill>
                  <a:srgbClr val="FFFFFF"/>
                </a:solidFill>
                <a:latin typeface="Calibri Light" panose="020F0302020204030204" pitchFamily="34" charset="0"/>
              </a:rPr>
              <a:pPr algn="r" eaLnBrk="1" fontAlgn="base" hangingPunct="1">
                <a:spcBef>
                  <a:spcPct val="0"/>
                </a:spcBef>
                <a:spcAft>
                  <a:spcPct val="0"/>
                </a:spcAft>
                <a:defRPr/>
              </a:pPr>
              <a:t>‹#›</a:t>
            </a:fld>
            <a:endParaRPr lang="en-US" sz="1100" dirty="0" smtClean="0">
              <a:solidFill>
                <a:srgbClr val="FFFFFF"/>
              </a:solidFill>
              <a:latin typeface="Calibri Light" panose="020F0302020204030204" pitchFamily="34" charset="0"/>
            </a:endParaRPr>
          </a:p>
        </p:txBody>
      </p:sp>
    </p:spTree>
    <p:extLst>
      <p:ext uri="{BB962C8B-B14F-4D97-AF65-F5344CB8AC3E}">
        <p14:creationId xmlns:p14="http://schemas.microsoft.com/office/powerpoint/2010/main" val="27203785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Lst>
  <p:timing>
    <p:tnLst>
      <p:par>
        <p:cTn id="1" dur="indefinite" restart="never" nodeType="tmRoot"/>
      </p:par>
    </p:tnLst>
  </p:timing>
  <p:hf hdr="0" ftr="0" dt="0"/>
  <p:txStyles>
    <p:titleStyle>
      <a:lvl1pPr algn="l" defTabSz="914400" rtl="0" eaLnBrk="1" latinLnBrk="0" hangingPunct="1">
        <a:spcBef>
          <a:spcPct val="0"/>
        </a:spcBef>
        <a:buNone/>
        <a:defRPr sz="3200" b="0" kern="1200">
          <a:solidFill>
            <a:schemeClr val="accent1"/>
          </a:solidFill>
          <a:latin typeface="Calibri Light" panose="020F0302020204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2"/>
          </a:solidFill>
          <a:latin typeface="Calibri Light" panose="020F0302020204030204" pitchFamily="34" charset="0"/>
          <a:ea typeface="+mn-ea"/>
          <a:cs typeface="+mn-cs"/>
        </a:defRPr>
      </a:lvl1pPr>
      <a:lvl2pPr marL="685800" indent="-338138" algn="l" defTabSz="914400" rtl="0" eaLnBrk="1" latinLnBrk="0" hangingPunct="1">
        <a:spcBef>
          <a:spcPct val="20000"/>
        </a:spcBef>
        <a:buFont typeface="Arial" pitchFamily="34" charset="0"/>
        <a:buChar char="•"/>
        <a:defRPr sz="2400" kern="1200">
          <a:solidFill>
            <a:schemeClr val="bg2"/>
          </a:solidFill>
          <a:latin typeface="Calibri Light" panose="020F0302020204030204" pitchFamily="34" charset="0"/>
          <a:ea typeface="+mn-ea"/>
          <a:cs typeface="+mn-cs"/>
        </a:defRPr>
      </a:lvl2pPr>
      <a:lvl3pPr marL="1033463" indent="-347663" algn="l" defTabSz="914400" rtl="0" eaLnBrk="1" latinLnBrk="0" hangingPunct="1">
        <a:spcBef>
          <a:spcPct val="20000"/>
        </a:spcBef>
        <a:buFont typeface="Arial" pitchFamily="34" charset="0"/>
        <a:buChar char="•"/>
        <a:defRPr sz="2000" kern="1200">
          <a:solidFill>
            <a:schemeClr val="bg2"/>
          </a:solidFill>
          <a:latin typeface="Calibri Light" panose="020F0302020204030204" pitchFamily="34" charset="0"/>
          <a:ea typeface="+mn-ea"/>
          <a:cs typeface="+mn-cs"/>
        </a:defRPr>
      </a:lvl3pPr>
      <a:lvl4pPr marL="1371600" indent="-338138" algn="l" defTabSz="914400" rtl="0" eaLnBrk="1" latinLnBrk="0" hangingPunct="1">
        <a:spcBef>
          <a:spcPct val="20000"/>
        </a:spcBef>
        <a:buFont typeface="Arial" pitchFamily="34" charset="0"/>
        <a:buChar char="•"/>
        <a:defRPr sz="1800" kern="1200">
          <a:solidFill>
            <a:schemeClr val="bg2"/>
          </a:solidFill>
          <a:latin typeface="Calibri Light" panose="020F0302020204030204" pitchFamily="34" charset="0"/>
          <a:ea typeface="+mn-ea"/>
          <a:cs typeface="+mn-cs"/>
        </a:defRPr>
      </a:lvl4pPr>
      <a:lvl5pPr marL="1719263" indent="-347663" algn="l" defTabSz="914400" rtl="0" eaLnBrk="1" latinLnBrk="0" hangingPunct="1">
        <a:spcBef>
          <a:spcPct val="20000"/>
        </a:spcBef>
        <a:buFont typeface="Arial" pitchFamily="34" charset="0"/>
        <a:buChar char="•"/>
        <a:defRPr sz="1600" kern="1200" baseline="0">
          <a:solidFill>
            <a:schemeClr val="bg2"/>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15875" y="0"/>
            <a:ext cx="12230100" cy="6856413"/>
            <a:chOff x="-15736" y="0"/>
            <a:chExt cx="12229962" cy="6856214"/>
          </a:xfrm>
        </p:grpSpPr>
        <p:pic>
          <p:nvPicPr>
            <p:cNvPr id="1032" name="Picture 7" descr="HD-PanelContent.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1218882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08012" y="609600"/>
              <a:ext cx="10972800" cy="5638800"/>
            </a:xfrm>
            <a:prstGeom prst="rect">
              <a:avLst/>
            </a:prstGeom>
            <a:noFill/>
            <a:ln w="15875" cap="flat">
              <a:solidFill>
                <a:srgbClr val="2A3A91"/>
              </a:solidFill>
              <a:miter lim="800000"/>
            </a:ln>
          </p:spPr>
          <p:style>
            <a:lnRef idx="1">
              <a:schemeClr val="accent1"/>
            </a:lnRef>
            <a:fillRef idx="3">
              <a:schemeClr val="accent1"/>
            </a:fillRef>
            <a:effectRef idx="2">
              <a:schemeClr val="accent1"/>
            </a:effectRef>
            <a:fontRef idx="minor">
              <a:schemeClr val="lt1"/>
            </a:fontRef>
          </p:style>
        </p:sp>
        <p:pic>
          <p:nvPicPr>
            <p:cNvPr id="1036" name="Picture 9" descr="HDRibbonContent-UniformTrim.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573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0" descr="HDRibbonContent-UniformTrim.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436986" y="3153832"/>
              <a:ext cx="77724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295400" y="982663"/>
            <a:ext cx="96012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1295400" y="2557463"/>
            <a:ext cx="96012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677275" y="5969000"/>
            <a:ext cx="1600200" cy="279400"/>
          </a:xfrm>
          <a:prstGeom prst="rect">
            <a:avLst/>
          </a:prstGeom>
        </p:spPr>
        <p:txBody>
          <a:bodyPr vert="horz" lIns="91440" tIns="45720" rIns="91440" bIns="45720" rtlCol="0" anchor="ctr"/>
          <a:lstStyle>
            <a:lvl1pPr algn="r" fontAlgn="auto">
              <a:spcBef>
                <a:spcPts val="0"/>
              </a:spcBef>
              <a:spcAft>
                <a:spcPts val="0"/>
              </a:spcAft>
              <a:defRPr sz="1000" b="0" i="0" smtClean="0">
                <a:solidFill>
                  <a:schemeClr val="tx1"/>
                </a:solidFill>
                <a:effectLst/>
                <a:latin typeface="+mn-lt"/>
                <a:cs typeface="+mn-cs"/>
              </a:defRPr>
            </a:lvl1pPr>
          </a:lstStyle>
          <a:p>
            <a:pPr>
              <a:defRPr/>
            </a:pPr>
            <a:fld id="{FFE8FE19-050B-4EF9-B6EA-6D6BE7370873}" type="datetime1">
              <a:rPr lang="en-US">
                <a:solidFill>
                  <a:prstClr val="black"/>
                </a:solidFill>
              </a:rPr>
              <a:pPr>
                <a:defRPr/>
              </a:pPr>
              <a:t>3/10/2020</a:t>
            </a:fld>
            <a:endParaRPr lang="en-US">
              <a:solidFill>
                <a:prstClr val="black"/>
              </a:solidFill>
            </a:endParaRPr>
          </a:p>
        </p:txBody>
      </p:sp>
      <p:sp>
        <p:nvSpPr>
          <p:cNvPr id="5" name="Footer Placeholder 4"/>
          <p:cNvSpPr>
            <a:spLocks noGrp="1"/>
          </p:cNvSpPr>
          <p:nvPr>
            <p:ph type="ftr" sz="quarter" idx="3"/>
          </p:nvPr>
        </p:nvSpPr>
        <p:spPr>
          <a:xfrm>
            <a:off x="1295400" y="5969000"/>
            <a:ext cx="7305675" cy="279400"/>
          </a:xfrm>
          <a:prstGeom prst="rect">
            <a:avLst/>
          </a:prstGeom>
        </p:spPr>
        <p:txBody>
          <a:bodyPr vert="horz" lIns="91440" tIns="45720" rIns="91440" bIns="45720" rtlCol="0" anchor="ctr"/>
          <a:lstStyle>
            <a:lvl1pPr algn="l" fontAlgn="auto">
              <a:spcBef>
                <a:spcPts val="0"/>
              </a:spcBef>
              <a:spcAft>
                <a:spcPts val="0"/>
              </a:spcAft>
              <a:defRPr sz="1000" b="0" i="0">
                <a:solidFill>
                  <a:schemeClr val="tx1"/>
                </a:solidFill>
                <a:effectLst/>
                <a:latin typeface="+mn-lt"/>
                <a:cs typeface="+mn-cs"/>
              </a:defRPr>
            </a:lvl1pPr>
          </a:lstStyle>
          <a:p>
            <a:pPr>
              <a:defRPr/>
            </a:pPr>
            <a:endParaRPr lang="en-US">
              <a:solidFill>
                <a:prstClr val="black"/>
              </a:solidFill>
            </a:endParaRPr>
          </a:p>
        </p:txBody>
      </p:sp>
    </p:spTree>
    <p:extLst>
      <p:ext uri="{BB962C8B-B14F-4D97-AF65-F5344CB8AC3E}">
        <p14:creationId xmlns:p14="http://schemas.microsoft.com/office/powerpoint/2010/main" val="351995007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iming>
    <p:tnLst>
      <p:par>
        <p:cTn id="1" dur="indefinite" restart="never" nodeType="tmRoot"/>
      </p:par>
    </p:tnLst>
  </p:timing>
  <p:hf hdr="0" ftr="0" dt="0"/>
  <p:txStyles>
    <p:titleStyle>
      <a:lvl1pPr algn="ctr" defTabSz="457200" rtl="0" fontAlgn="base">
        <a:spcBef>
          <a:spcPct val="0"/>
        </a:spcBef>
        <a:spcAft>
          <a:spcPct val="0"/>
        </a:spcAft>
        <a:defRPr sz="4400" kern="1200">
          <a:ln w="3175" cmpd="sng">
            <a:noFill/>
          </a:ln>
          <a:solidFill>
            <a:srgbClr val="2A3A91"/>
          </a:solidFill>
          <a:latin typeface="+mj-lt"/>
          <a:ea typeface="+mj-ea"/>
          <a:cs typeface="+mj-cs"/>
        </a:defRPr>
      </a:lvl1pPr>
      <a:lvl2pPr algn="ctr" defTabSz="457200" rtl="0" fontAlgn="base">
        <a:spcBef>
          <a:spcPct val="0"/>
        </a:spcBef>
        <a:spcAft>
          <a:spcPct val="0"/>
        </a:spcAft>
        <a:defRPr sz="4400">
          <a:solidFill>
            <a:srgbClr val="2A3A91"/>
          </a:solidFill>
          <a:latin typeface="Garamond" panose="02020404030301010803" pitchFamily="18" charset="0"/>
        </a:defRPr>
      </a:lvl2pPr>
      <a:lvl3pPr algn="ctr" defTabSz="457200" rtl="0" fontAlgn="base">
        <a:spcBef>
          <a:spcPct val="0"/>
        </a:spcBef>
        <a:spcAft>
          <a:spcPct val="0"/>
        </a:spcAft>
        <a:defRPr sz="4400">
          <a:solidFill>
            <a:srgbClr val="2A3A91"/>
          </a:solidFill>
          <a:latin typeface="Garamond" panose="02020404030301010803" pitchFamily="18" charset="0"/>
        </a:defRPr>
      </a:lvl3pPr>
      <a:lvl4pPr algn="ctr" defTabSz="457200" rtl="0" fontAlgn="base">
        <a:spcBef>
          <a:spcPct val="0"/>
        </a:spcBef>
        <a:spcAft>
          <a:spcPct val="0"/>
        </a:spcAft>
        <a:defRPr sz="4400">
          <a:solidFill>
            <a:srgbClr val="2A3A91"/>
          </a:solidFill>
          <a:latin typeface="Garamond" panose="02020404030301010803" pitchFamily="18" charset="0"/>
        </a:defRPr>
      </a:lvl4pPr>
      <a:lvl5pPr algn="ctr" defTabSz="457200" rtl="0" fontAlgn="base">
        <a:spcBef>
          <a:spcPct val="0"/>
        </a:spcBef>
        <a:spcAft>
          <a:spcPct val="0"/>
        </a:spcAft>
        <a:defRPr sz="4400">
          <a:solidFill>
            <a:srgbClr val="2A3A91"/>
          </a:solidFill>
          <a:latin typeface="Garamond" panose="020204040303010108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rgbClr val="2A3A91"/>
        </a:buClr>
        <a:buSzPct val="115000"/>
        <a:buFont typeface="Arial" panose="020B0604020202020204" pitchFamily="34" charset="0"/>
        <a:buChar char="•"/>
        <a:defRPr sz="2400" kern="1200">
          <a:solidFill>
            <a:srgbClr val="262626"/>
          </a:solidFill>
          <a:latin typeface="+mn-lt"/>
          <a:ea typeface="+mn-ea"/>
          <a:cs typeface="+mn-cs"/>
        </a:defRPr>
      </a:lvl1pPr>
      <a:lvl2pPr marL="742950" indent="-285750" algn="l" defTabSz="457200" rtl="0" fontAlgn="base">
        <a:spcBef>
          <a:spcPct val="20000"/>
        </a:spcBef>
        <a:spcAft>
          <a:spcPts val="600"/>
        </a:spcAft>
        <a:buClr>
          <a:srgbClr val="2A3A91"/>
        </a:buClr>
        <a:buSzPct val="115000"/>
        <a:buFont typeface="Arial" panose="020B0604020202020204" pitchFamily="34" charset="0"/>
        <a:buChar char="•"/>
        <a:defRPr sz="2000" kern="1200">
          <a:solidFill>
            <a:srgbClr val="262626"/>
          </a:solidFill>
          <a:latin typeface="+mn-lt"/>
          <a:ea typeface="+mn-ea"/>
          <a:cs typeface="+mn-cs"/>
        </a:defRPr>
      </a:lvl2pPr>
      <a:lvl3pPr marL="1200150" indent="-285750" algn="l" defTabSz="457200" rtl="0" fontAlgn="base">
        <a:spcBef>
          <a:spcPct val="20000"/>
        </a:spcBef>
        <a:spcAft>
          <a:spcPts val="600"/>
        </a:spcAft>
        <a:buClr>
          <a:srgbClr val="2A3A91"/>
        </a:buClr>
        <a:buSzPct val="115000"/>
        <a:buFont typeface="Arial" panose="020B0604020202020204" pitchFamily="34" charset="0"/>
        <a:buChar char="•"/>
        <a:defRPr kern="1200">
          <a:solidFill>
            <a:srgbClr val="262626"/>
          </a:solidFill>
          <a:latin typeface="+mn-lt"/>
          <a:ea typeface="+mn-ea"/>
          <a:cs typeface="+mn-cs"/>
        </a:defRPr>
      </a:lvl3pPr>
      <a:lvl4pPr marL="1543050" indent="-171450" algn="l" defTabSz="457200" rtl="0" fontAlgn="base">
        <a:spcBef>
          <a:spcPct val="20000"/>
        </a:spcBef>
        <a:spcAft>
          <a:spcPts val="600"/>
        </a:spcAft>
        <a:buClr>
          <a:srgbClr val="2A3A91"/>
        </a:buClr>
        <a:buSzPct val="115000"/>
        <a:buFont typeface="Arial" panose="020B0604020202020204" pitchFamily="34" charset="0"/>
        <a:buChar char="•"/>
        <a:defRPr sz="1600" kern="1200">
          <a:solidFill>
            <a:srgbClr val="262626"/>
          </a:solidFill>
          <a:latin typeface="+mn-lt"/>
          <a:ea typeface="+mn-ea"/>
          <a:cs typeface="+mn-cs"/>
        </a:defRPr>
      </a:lvl4pPr>
      <a:lvl5pPr marL="2000250" indent="-171450" algn="l" defTabSz="457200" rtl="0" fontAlgn="base">
        <a:spcBef>
          <a:spcPct val="20000"/>
        </a:spcBef>
        <a:spcAft>
          <a:spcPts val="600"/>
        </a:spcAft>
        <a:buClr>
          <a:srgbClr val="2A3A91"/>
        </a:buClr>
        <a:buSzPct val="115000"/>
        <a:buFont typeface="Arial" panose="020B0604020202020204" pitchFamily="34" charset="0"/>
        <a:buChar char="•"/>
        <a:defRPr sz="1400" kern="1200">
          <a:solidFill>
            <a:srgbClr val="262626"/>
          </a:solidFill>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5.jpeg"/></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129905" y="943194"/>
            <a:ext cx="9618198" cy="5570756"/>
          </a:xfrm>
          <a:prstGeom prst="rect">
            <a:avLst/>
          </a:prstGeom>
        </p:spPr>
        <p:txBody>
          <a:bodyPr wrap="square">
            <a:spAutoFit/>
          </a:bodyPr>
          <a:lstStyle/>
          <a:p>
            <a:pPr algn="ctr"/>
            <a:r>
              <a:rPr lang="en-US" sz="4800" b="1" i="1" dirty="0">
                <a:ln w="1905"/>
                <a:effectLst>
                  <a:innerShdw blurRad="69850" dist="43180" dir="5400000">
                    <a:srgbClr val="000000">
                      <a:alpha val="65000"/>
                    </a:srgbClr>
                  </a:innerShdw>
                </a:effectLst>
                <a:latin typeface="Century Gothic"/>
                <a:cs typeface="Century Gothic"/>
              </a:rPr>
              <a:t>TAMING</a:t>
            </a:r>
            <a:r>
              <a:rPr lang="en-US" sz="4800" b="1" i="1" dirty="0">
                <a:ln w="1905"/>
                <a:solidFill>
                  <a:schemeClr val="accent3"/>
                </a:solidFill>
                <a:effectLst>
                  <a:innerShdw blurRad="69850" dist="43180" dir="5400000">
                    <a:srgbClr val="000000">
                      <a:alpha val="65000"/>
                    </a:srgbClr>
                  </a:innerShdw>
                </a:effectLst>
                <a:latin typeface="Century Gothic"/>
                <a:cs typeface="Century Gothic"/>
              </a:rPr>
              <a:t> TEXAS </a:t>
            </a:r>
            <a:r>
              <a:rPr lang="en-US" sz="4800" b="1" dirty="0">
                <a:ln w="1905"/>
                <a:solidFill>
                  <a:schemeClr val="accent3"/>
                </a:solidFill>
                <a:effectLst>
                  <a:innerShdw blurRad="69850" dist="43180" dir="5400000">
                    <a:srgbClr val="000000">
                      <a:alpha val="65000"/>
                    </a:srgbClr>
                  </a:innerShdw>
                </a:effectLst>
                <a:latin typeface="Century Gothic"/>
                <a:cs typeface="Century Gothic"/>
              </a:rPr>
              <a:t/>
            </a:r>
            <a:br>
              <a:rPr lang="en-US" sz="4800" b="1" dirty="0">
                <a:ln w="1905"/>
                <a:solidFill>
                  <a:schemeClr val="accent3"/>
                </a:solidFill>
                <a:effectLst>
                  <a:innerShdw blurRad="69850" dist="43180" dir="5400000">
                    <a:srgbClr val="000000">
                      <a:alpha val="65000"/>
                    </a:srgbClr>
                  </a:innerShdw>
                </a:effectLst>
                <a:latin typeface="Century Gothic"/>
                <a:cs typeface="Century Gothic"/>
              </a:rPr>
            </a:br>
            <a:r>
              <a:rPr lang="en-US" sz="4800" b="1" dirty="0">
                <a:ln w="1905"/>
                <a:effectLst>
                  <a:innerShdw blurRad="69850" dist="43180" dir="5400000">
                    <a:srgbClr val="000000">
                      <a:alpha val="65000"/>
                    </a:srgbClr>
                  </a:innerShdw>
                </a:effectLst>
                <a:latin typeface="Century Gothic"/>
                <a:cs typeface="Century Gothic"/>
              </a:rPr>
              <a:t>Judicial Civics and </a:t>
            </a:r>
          </a:p>
          <a:p>
            <a:pPr algn="ctr"/>
            <a:r>
              <a:rPr lang="en-US" sz="4800" b="1" dirty="0">
                <a:ln w="1905"/>
                <a:effectLst>
                  <a:innerShdw blurRad="69850" dist="43180" dir="5400000">
                    <a:srgbClr val="000000">
                      <a:alpha val="65000"/>
                    </a:srgbClr>
                  </a:innerShdw>
                </a:effectLst>
                <a:latin typeface="Century Gothic"/>
                <a:cs typeface="Century Gothic"/>
              </a:rPr>
              <a:t>Court History Project</a:t>
            </a:r>
          </a:p>
          <a:p>
            <a:pPr algn="ctr"/>
            <a:endParaRPr lang="en-US" sz="4000" b="1" dirty="0">
              <a:ln w="1905"/>
              <a:effectLst>
                <a:innerShdw blurRad="69850" dist="43180" dir="5400000">
                  <a:srgbClr val="000000">
                    <a:alpha val="65000"/>
                  </a:srgbClr>
                </a:innerShdw>
              </a:effectLst>
              <a:latin typeface="Century Gothic"/>
              <a:cs typeface="Century Gothic"/>
            </a:endParaRPr>
          </a:p>
          <a:p>
            <a:pPr algn="ctr"/>
            <a:r>
              <a:rPr lang="en-US" sz="4400" b="1" dirty="0">
                <a:ln w="1905"/>
                <a:solidFill>
                  <a:srgbClr val="983222"/>
                </a:solidFill>
                <a:effectLst>
                  <a:innerShdw blurRad="69850" dist="43180" dir="5400000">
                    <a:srgbClr val="000000">
                      <a:alpha val="65000"/>
                    </a:srgbClr>
                  </a:innerShdw>
                </a:effectLst>
                <a:latin typeface="Century Gothic"/>
                <a:cs typeface="Century Gothic"/>
              </a:rPr>
              <a:t>Teach Texas Classroom Program</a:t>
            </a:r>
          </a:p>
          <a:p>
            <a:pPr algn="ctr"/>
            <a:endParaRPr lang="en-US" sz="4000" b="1" dirty="0">
              <a:ln w="1905"/>
              <a:effectLst>
                <a:innerShdw blurRad="69850" dist="43180" dir="5400000">
                  <a:srgbClr val="000000">
                    <a:alpha val="65000"/>
                  </a:srgbClr>
                </a:innerShdw>
              </a:effectLst>
              <a:latin typeface="Century Gothic"/>
              <a:cs typeface="Century Gothic"/>
            </a:endParaRPr>
          </a:p>
          <a:p>
            <a:pPr algn="ctr"/>
            <a:r>
              <a:rPr lang="en-US" sz="4400" b="1" dirty="0">
                <a:ln w="1905"/>
                <a:effectLst>
                  <a:innerShdw blurRad="69850" dist="43180" dir="5400000">
                    <a:srgbClr val="000000">
                      <a:alpha val="65000"/>
                    </a:srgbClr>
                  </a:innerShdw>
                </a:effectLst>
                <a:latin typeface="Century Gothic"/>
                <a:cs typeface="Century Gothic"/>
              </a:rPr>
              <a:t>LESSON  </a:t>
            </a:r>
            <a:r>
              <a:rPr lang="en-US" sz="4400" b="1" dirty="0" smtClean="0">
                <a:ln w="1905"/>
                <a:effectLst>
                  <a:innerShdw blurRad="69850" dist="43180" dir="5400000">
                    <a:srgbClr val="000000">
                      <a:alpha val="65000"/>
                    </a:srgbClr>
                  </a:innerShdw>
                </a:effectLst>
                <a:latin typeface="Century Gothic"/>
                <a:cs typeface="Century Gothic"/>
              </a:rPr>
              <a:t>I:  The Rule of Law and </a:t>
            </a:r>
          </a:p>
          <a:p>
            <a:pPr algn="ctr"/>
            <a:r>
              <a:rPr lang="en-US" sz="4400" b="1" dirty="0" smtClean="0">
                <a:ln w="1905"/>
                <a:effectLst>
                  <a:innerShdw blurRad="69850" dist="43180" dir="5400000">
                    <a:srgbClr val="000000">
                      <a:alpha val="65000"/>
                    </a:srgbClr>
                  </a:innerShdw>
                </a:effectLst>
                <a:latin typeface="Century Gothic"/>
                <a:cs typeface="Century Gothic"/>
              </a:rPr>
              <a:t>The History of Texas Law </a:t>
            </a:r>
            <a:endParaRPr lang="en-US" sz="4400" dirty="0">
              <a:latin typeface="Century Gothic"/>
              <a:cs typeface="Century Gothic"/>
            </a:endParaRPr>
          </a:p>
        </p:txBody>
      </p:sp>
      <p:sp>
        <p:nvSpPr>
          <p:cNvPr id="7" name="TextBox 6"/>
          <p:cNvSpPr txBox="1"/>
          <p:nvPr/>
        </p:nvSpPr>
        <p:spPr>
          <a:xfrm>
            <a:off x="785770" y="6523380"/>
            <a:ext cx="1612603" cy="369332"/>
          </a:xfrm>
          <a:prstGeom prst="rect">
            <a:avLst/>
          </a:prstGeom>
          <a:noFill/>
        </p:spPr>
        <p:txBody>
          <a:bodyPr wrap="none" rtlCol="0">
            <a:spAutoFit/>
          </a:bodyPr>
          <a:lstStyle/>
          <a:p>
            <a:r>
              <a:rPr lang="en-US" dirty="0" smtClean="0"/>
              <a:t>Revised 2/2020</a:t>
            </a:r>
            <a:endParaRPr lang="en-US" dirty="0"/>
          </a:p>
        </p:txBody>
      </p:sp>
    </p:spTree>
    <p:extLst>
      <p:ext uri="{BB962C8B-B14F-4D97-AF65-F5344CB8AC3E}">
        <p14:creationId xmlns:p14="http://schemas.microsoft.com/office/powerpoint/2010/main" val="406795344"/>
      </p:ext>
    </p:extLst>
  </p:cSld>
  <p:clrMapOvr>
    <a:masterClrMapping/>
  </p:clrMapOvr>
  <p:timing>
    <p:tnLst>
      <p:par>
        <p:cTn id="1" dur="indefinite" restart="never" nodeType="tmRoot"/>
      </p:par>
    </p:tnLst>
  </p:timing>
</p:sld>
</file>

<file path=ppt/slides/slide10.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2530" name="Title 4"/>
          <p:cNvSpPr>
            <a:spLocks noGrp="1"/>
          </p:cNvSpPr>
          <p:nvPr>
            <p:ph type="title"/>
          </p:nvPr>
        </p:nvSpPr>
        <p:spPr>
          <a:xfrm>
            <a:off x="2014538" y="1752600"/>
            <a:ext cx="8159750" cy="1822450"/>
          </a:xfrm>
        </p:spPr>
        <p:txBody>
          <a:bodyPr>
            <a:normAutofit/>
          </a:bodyPr>
          <a:lstStyle/>
          <a:p>
            <a:r>
              <a:rPr lang="en-US" altLang="en-US" sz="5400" b="1" dirty="0" smtClean="0">
                <a:ln>
                  <a:noFill/>
                </a:ln>
                <a:solidFill>
                  <a:srgbClr val="335476"/>
                </a:solidFill>
              </a:rPr>
              <a:t>Texas Becomes Its           Own Country</a:t>
            </a:r>
          </a:p>
        </p:txBody>
      </p:sp>
      <p:sp>
        <p:nvSpPr>
          <p:cNvPr id="22531" name="Text Placeholder 5"/>
          <p:cNvSpPr>
            <a:spLocks noGrp="1"/>
          </p:cNvSpPr>
          <p:nvPr>
            <p:ph type="body" idx="1"/>
          </p:nvPr>
        </p:nvSpPr>
        <p:spPr>
          <a:xfrm>
            <a:off x="2014538" y="3846513"/>
            <a:ext cx="8159750" cy="954087"/>
          </a:xfrm>
        </p:spPr>
        <p:txBody>
          <a:bodyPr/>
          <a:lstStyle/>
          <a:p>
            <a:endParaRPr lang="en-US" altLang="en-US" sz="4400" b="1" dirty="0" smtClean="0"/>
          </a:p>
        </p:txBody>
      </p:sp>
      <p:sp>
        <p:nvSpPr>
          <p:cNvPr id="2" name="TextBox 1"/>
          <p:cNvSpPr txBox="1"/>
          <p:nvPr/>
        </p:nvSpPr>
        <p:spPr>
          <a:xfrm>
            <a:off x="11362099" y="6554709"/>
            <a:ext cx="516048" cy="369332"/>
          </a:xfrm>
          <a:prstGeom prst="rect">
            <a:avLst/>
          </a:prstGeom>
          <a:noFill/>
        </p:spPr>
        <p:txBody>
          <a:bodyPr wrap="square" rtlCol="0">
            <a:spAutoFit/>
          </a:bodyPr>
          <a:lstStyle/>
          <a:p>
            <a:r>
              <a:rPr lang="en-US" b="1" dirty="0" smtClean="0"/>
              <a:t>10</a:t>
            </a:r>
            <a:endParaRPr lang="en-US" b="1" dirty="0"/>
          </a:p>
        </p:txBody>
      </p:sp>
    </p:spTree>
    <p:extLst>
      <p:ext uri="{BB962C8B-B14F-4D97-AF65-F5344CB8AC3E}">
        <p14:creationId xmlns:p14="http://schemas.microsoft.com/office/powerpoint/2010/main" val="1902208198"/>
      </p:ext>
    </p:extLst>
  </p:cSld>
  <p:clrMapOvr>
    <a:masterClrMapping/>
  </p:clrMapOvr>
  <p:timing>
    <p:tnLst>
      <p:par>
        <p:cTn id="1" dur="indefinite" restart="never" nodeType="tmRoot"/>
      </p:par>
    </p:tnLst>
  </p:timing>
</p:sld>
</file>

<file path=ppt/slides/slide1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982663"/>
            <a:ext cx="9601200" cy="1173683"/>
          </a:xfrm>
        </p:spPr>
        <p:txBody>
          <a:bodyPr rtlCol="0">
            <a:normAutofit fontScale="90000"/>
          </a:bodyPr>
          <a:lstStyle/>
          <a:p>
            <a:pPr fontAlgn="auto">
              <a:spcAft>
                <a:spcPts val="0"/>
              </a:spcAft>
              <a:defRPr/>
            </a:pPr>
            <a:r>
              <a:rPr lang="en-US" b="1" dirty="0">
                <a:solidFill>
                  <a:srgbClr val="335476"/>
                </a:solidFill>
              </a:rPr>
              <a:t>1836 – Revolution </a:t>
            </a:r>
            <a:r>
              <a:rPr lang="en-US" b="1" dirty="0" smtClean="0">
                <a:solidFill>
                  <a:srgbClr val="335476"/>
                </a:solidFill>
              </a:rPr>
              <a:t>Brings Changes                  to </a:t>
            </a:r>
            <a:r>
              <a:rPr lang="en-US" b="1" dirty="0">
                <a:solidFill>
                  <a:srgbClr val="335476"/>
                </a:solidFill>
              </a:rPr>
              <a:t>Texas </a:t>
            </a:r>
            <a:r>
              <a:rPr lang="en-US" b="1" dirty="0" smtClean="0">
                <a:solidFill>
                  <a:srgbClr val="335476"/>
                </a:solidFill>
              </a:rPr>
              <a:t>Laws</a:t>
            </a:r>
            <a:endParaRPr lang="en-US" b="1" dirty="0">
              <a:solidFill>
                <a:srgbClr val="335476"/>
              </a:solidFill>
            </a:endParaRPr>
          </a:p>
        </p:txBody>
      </p:sp>
      <p:sp>
        <p:nvSpPr>
          <p:cNvPr id="3" name="Content Placeholder 2"/>
          <p:cNvSpPr>
            <a:spLocks noGrp="1"/>
          </p:cNvSpPr>
          <p:nvPr>
            <p:ph sz="half" idx="1"/>
          </p:nvPr>
        </p:nvSpPr>
        <p:spPr>
          <a:xfrm>
            <a:off x="777922" y="2546349"/>
            <a:ext cx="5418161" cy="3513257"/>
          </a:xfrm>
        </p:spPr>
        <p:txBody>
          <a:bodyPr rtlCol="0">
            <a:noAutofit/>
          </a:bodyPr>
          <a:lstStyle/>
          <a:p>
            <a:pPr fontAlgn="auto">
              <a:buFont typeface="Arial"/>
              <a:buChar char="•"/>
              <a:defRPr/>
            </a:pPr>
            <a:r>
              <a:rPr lang="en-US" sz="2600" b="1" dirty="0" smtClean="0">
                <a:solidFill>
                  <a:schemeClr val="tx1">
                    <a:lumMod val="85000"/>
                    <a:lumOff val="15000"/>
                  </a:schemeClr>
                </a:solidFill>
              </a:rPr>
              <a:t>The </a:t>
            </a:r>
            <a:r>
              <a:rPr lang="en-US" sz="2600" b="1" dirty="0">
                <a:solidFill>
                  <a:schemeClr val="tx1">
                    <a:lumMod val="85000"/>
                    <a:lumOff val="15000"/>
                  </a:schemeClr>
                </a:solidFill>
              </a:rPr>
              <a:t>Convention of 1836 meets at Washington-on-the-Brazos in </a:t>
            </a:r>
            <a:r>
              <a:rPr lang="en-US" sz="2600" b="1" dirty="0" smtClean="0">
                <a:solidFill>
                  <a:schemeClr val="tx1">
                    <a:lumMod val="85000"/>
                    <a:lumOff val="15000"/>
                  </a:schemeClr>
                </a:solidFill>
              </a:rPr>
              <a:t>March, then </a:t>
            </a:r>
            <a:r>
              <a:rPr lang="en-US" sz="2600" b="1" dirty="0">
                <a:solidFill>
                  <a:schemeClr val="tx1">
                    <a:lumMod val="85000"/>
                    <a:lumOff val="15000"/>
                  </a:schemeClr>
                </a:solidFill>
              </a:rPr>
              <a:t>writes </a:t>
            </a:r>
            <a:r>
              <a:rPr lang="en-US" sz="2600" b="1" dirty="0" smtClean="0">
                <a:solidFill>
                  <a:schemeClr val="tx1">
                    <a:lumMod val="85000"/>
                    <a:lumOff val="15000"/>
                  </a:schemeClr>
                </a:solidFill>
              </a:rPr>
              <a:t>the </a:t>
            </a:r>
            <a:r>
              <a:rPr lang="en-US" sz="2600" b="1" dirty="0">
                <a:solidFill>
                  <a:schemeClr val="tx1">
                    <a:lumMod val="85000"/>
                    <a:lumOff val="15000"/>
                  </a:schemeClr>
                </a:solidFill>
              </a:rPr>
              <a:t>Texas Declaration of Independence and </a:t>
            </a:r>
            <a:r>
              <a:rPr lang="en-US" sz="2600" b="1" dirty="0" smtClean="0">
                <a:solidFill>
                  <a:schemeClr val="tx1">
                    <a:lumMod val="85000"/>
                    <a:lumOff val="15000"/>
                  </a:schemeClr>
                </a:solidFill>
              </a:rPr>
              <a:t> </a:t>
            </a:r>
            <a:r>
              <a:rPr lang="en-US" sz="2600" b="1" dirty="0">
                <a:solidFill>
                  <a:schemeClr val="tx1">
                    <a:lumMod val="85000"/>
                    <a:lumOff val="15000"/>
                  </a:schemeClr>
                </a:solidFill>
              </a:rPr>
              <a:t>Republic of </a:t>
            </a:r>
            <a:r>
              <a:rPr lang="en-US" sz="2600" b="1" dirty="0" smtClean="0">
                <a:solidFill>
                  <a:schemeClr val="tx1">
                    <a:lumMod val="85000"/>
                    <a:lumOff val="15000"/>
                  </a:schemeClr>
                </a:solidFill>
              </a:rPr>
              <a:t>Texas Constitution. </a:t>
            </a:r>
            <a:r>
              <a:rPr lang="en-US" sz="2600" dirty="0">
                <a:solidFill>
                  <a:schemeClr val="tx1">
                    <a:lumMod val="85000"/>
                    <a:lumOff val="15000"/>
                  </a:schemeClr>
                </a:solidFill>
              </a:rPr>
              <a:t> </a:t>
            </a:r>
          </a:p>
          <a:p>
            <a:pPr fontAlgn="auto">
              <a:buFont typeface="Arial"/>
              <a:buChar char="•"/>
              <a:defRPr/>
            </a:pPr>
            <a:r>
              <a:rPr lang="en-US" sz="2600" b="1" dirty="0" smtClean="0">
                <a:solidFill>
                  <a:schemeClr val="tx1">
                    <a:lumMod val="85000"/>
                    <a:lumOff val="15000"/>
                  </a:schemeClr>
                </a:solidFill>
              </a:rPr>
              <a:t>The 1836 Constitution </a:t>
            </a:r>
            <a:r>
              <a:rPr lang="en-US" sz="2600" b="1" dirty="0">
                <a:solidFill>
                  <a:schemeClr val="tx1">
                    <a:lumMod val="85000"/>
                    <a:lumOff val="15000"/>
                  </a:schemeClr>
                </a:solidFill>
              </a:rPr>
              <a:t>creates </a:t>
            </a:r>
            <a:r>
              <a:rPr lang="en-US" sz="2600" b="1" dirty="0" smtClean="0">
                <a:solidFill>
                  <a:schemeClr val="tx1">
                    <a:lumMod val="85000"/>
                    <a:lumOff val="15000"/>
                  </a:schemeClr>
                </a:solidFill>
              </a:rPr>
              <a:t>district </a:t>
            </a:r>
            <a:r>
              <a:rPr lang="en-US" sz="2600" b="1" dirty="0">
                <a:solidFill>
                  <a:schemeClr val="tx1">
                    <a:lumMod val="85000"/>
                    <a:lumOff val="15000"/>
                  </a:schemeClr>
                </a:solidFill>
              </a:rPr>
              <a:t>courts to hear </a:t>
            </a:r>
            <a:r>
              <a:rPr lang="en-US" sz="2600" b="1" dirty="0" smtClean="0">
                <a:solidFill>
                  <a:schemeClr val="tx1">
                    <a:lumMod val="85000"/>
                    <a:lumOff val="15000"/>
                  </a:schemeClr>
                </a:solidFill>
              </a:rPr>
              <a:t>cases and a Texas Supreme Court for appeals</a:t>
            </a:r>
            <a:r>
              <a:rPr lang="en-US" sz="2600" dirty="0" smtClean="0">
                <a:solidFill>
                  <a:schemeClr val="tx1">
                    <a:lumMod val="85000"/>
                    <a:lumOff val="15000"/>
                  </a:schemeClr>
                </a:solidFill>
              </a:rPr>
              <a:t>.</a:t>
            </a:r>
            <a:endParaRPr lang="en-US" sz="2600" dirty="0">
              <a:solidFill>
                <a:schemeClr val="tx1">
                  <a:lumMod val="85000"/>
                  <a:lumOff val="15000"/>
                </a:schemeClr>
              </a:solidFill>
            </a:endParaRPr>
          </a:p>
          <a:p>
            <a:pPr fontAlgn="auto">
              <a:buFont typeface="Arial"/>
              <a:buChar char="•"/>
              <a:defRPr/>
            </a:pPr>
            <a:endParaRPr lang="en-US" sz="2600" dirty="0">
              <a:solidFill>
                <a:schemeClr val="tx1">
                  <a:lumMod val="85000"/>
                  <a:lumOff val="15000"/>
                </a:schemeClr>
              </a:solidFill>
            </a:endParaRPr>
          </a:p>
        </p:txBody>
      </p:sp>
      <p:pic>
        <p:nvPicPr>
          <p:cNvPr id="23556" name="Content Placeholder 5" descr="Macintosh HD:Users:Marilyn:Desktop:Convention of 1836.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387152" y="2636838"/>
            <a:ext cx="4749420" cy="3422768"/>
          </a:xfrm>
        </p:spPr>
      </p:pic>
      <p:sp>
        <p:nvSpPr>
          <p:cNvPr id="4" name="TextBox 3"/>
          <p:cNvSpPr txBox="1"/>
          <p:nvPr/>
        </p:nvSpPr>
        <p:spPr>
          <a:xfrm>
            <a:off x="11434525" y="6599976"/>
            <a:ext cx="543208" cy="369332"/>
          </a:xfrm>
          <a:prstGeom prst="rect">
            <a:avLst/>
          </a:prstGeom>
          <a:noFill/>
        </p:spPr>
        <p:txBody>
          <a:bodyPr wrap="square" rtlCol="0">
            <a:spAutoFit/>
          </a:bodyPr>
          <a:lstStyle/>
          <a:p>
            <a:r>
              <a:rPr lang="en-US" b="1" dirty="0" smtClean="0"/>
              <a:t>11</a:t>
            </a:r>
            <a:endParaRPr lang="en-US" b="1" dirty="0"/>
          </a:p>
        </p:txBody>
      </p:sp>
    </p:spTree>
    <p:extLst>
      <p:ext uri="{BB962C8B-B14F-4D97-AF65-F5344CB8AC3E}">
        <p14:creationId xmlns:p14="http://schemas.microsoft.com/office/powerpoint/2010/main" val="3262217552"/>
      </p:ext>
    </p:extLst>
  </p:cSld>
  <p:clrMapOvr>
    <a:masterClrMapping/>
  </p:clrMapOvr>
  <p:timing>
    <p:tnLst>
      <p:par>
        <p:cTn id="1" dur="indefinite" restart="never" nodeType="tmRoot"/>
      </p:par>
    </p:tnLst>
  </p:timing>
</p:sld>
</file>

<file path=ppt/slides/slide1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5476"/>
                </a:solidFill>
              </a:rPr>
              <a:t>1837 – The Republic’s District Courts Begin Taming the Frontier</a:t>
            </a:r>
            <a:endParaRPr lang="en-US" b="1" dirty="0">
              <a:solidFill>
                <a:srgbClr val="335476"/>
              </a:solidFill>
            </a:endParaRPr>
          </a:p>
        </p:txBody>
      </p:sp>
      <p:sp>
        <p:nvSpPr>
          <p:cNvPr id="3" name="Content Placeholder 2"/>
          <p:cNvSpPr>
            <a:spLocks noGrp="1"/>
          </p:cNvSpPr>
          <p:nvPr>
            <p:ph sz="half" idx="1"/>
          </p:nvPr>
        </p:nvSpPr>
        <p:spPr>
          <a:xfrm>
            <a:off x="996287" y="2560320"/>
            <a:ext cx="5020465" cy="3310128"/>
          </a:xfrm>
        </p:spPr>
        <p:txBody>
          <a:bodyPr>
            <a:noAutofit/>
          </a:bodyPr>
          <a:lstStyle/>
          <a:p>
            <a:r>
              <a:rPr lang="en-US" sz="2600" b="1" dirty="0" smtClean="0"/>
              <a:t>The Republic’s four District Judges ride hundreds of miles by horseback to hold court.</a:t>
            </a:r>
          </a:p>
          <a:p>
            <a:r>
              <a:rPr lang="en-US" sz="2600" b="1" dirty="0" smtClean="0"/>
              <a:t>Most people welcome the judges, but some threaten them.</a:t>
            </a:r>
          </a:p>
          <a:p>
            <a:r>
              <a:rPr lang="en-US" sz="2600" b="1" dirty="0" smtClean="0"/>
              <a:t>Judge Robert M. “Three-Legged Willie” Williamson makes them follow the law.</a:t>
            </a:r>
            <a:endParaRPr lang="en-US" sz="2600" dirty="0"/>
          </a:p>
        </p:txBody>
      </p:sp>
      <p:pic>
        <p:nvPicPr>
          <p:cNvPr id="8" name="Content Placeholder 7" descr="Three-Legged Willie, cropped.jpg"/>
          <p:cNvPicPr>
            <a:picLocks noGrp="1" noChangeAspect="1"/>
          </p:cNvPicPr>
          <p:nvPr>
            <p:ph sz="half" idx="2"/>
          </p:nvPr>
        </p:nvPicPr>
        <p:blipFill>
          <a:blip r:embed="rId4">
            <a:extLst>
              <a:ext uri="{28A0092B-C50C-407E-A947-70E740481C1C}">
                <a14:useLocalDpi xmlns:a14="http://schemas.microsoft.com/office/drawing/2010/main" val="0"/>
              </a:ext>
            </a:extLst>
          </a:blip>
          <a:srcRect l="4833" r="4833"/>
          <a:stretch>
            <a:fillRect/>
          </a:stretch>
        </p:blipFill>
        <p:spPr>
          <a:xfrm>
            <a:off x="6441742" y="2560320"/>
            <a:ext cx="4640239" cy="3310128"/>
          </a:xfrm>
        </p:spPr>
      </p:pic>
      <p:sp>
        <p:nvSpPr>
          <p:cNvPr id="4" name="TextBox 3"/>
          <p:cNvSpPr txBox="1"/>
          <p:nvPr/>
        </p:nvSpPr>
        <p:spPr>
          <a:xfrm>
            <a:off x="11343992" y="6536602"/>
            <a:ext cx="470780" cy="369332"/>
          </a:xfrm>
          <a:prstGeom prst="rect">
            <a:avLst/>
          </a:prstGeom>
          <a:noFill/>
        </p:spPr>
        <p:txBody>
          <a:bodyPr wrap="square" rtlCol="0">
            <a:spAutoFit/>
          </a:bodyPr>
          <a:lstStyle/>
          <a:p>
            <a:r>
              <a:rPr lang="en-US" b="1" dirty="0" smtClean="0"/>
              <a:t>12</a:t>
            </a:r>
            <a:endParaRPr lang="en-US" b="1" dirty="0"/>
          </a:p>
        </p:txBody>
      </p:sp>
    </p:spTree>
    <p:extLst>
      <p:ext uri="{BB962C8B-B14F-4D97-AF65-F5344CB8AC3E}">
        <p14:creationId xmlns:p14="http://schemas.microsoft.com/office/powerpoint/2010/main" val="4217437668"/>
      </p:ext>
    </p:extLst>
  </p:cSld>
  <p:clrMapOvr>
    <a:masterClrMapping/>
  </p:clrMapOvr>
</p:sld>
</file>

<file path=ppt/slides/slide1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i="1" dirty="0" smtClean="0">
                <a:solidFill>
                  <a:schemeClr val="accent4">
                    <a:lumMod val="75000"/>
                  </a:schemeClr>
                </a:solidFill>
                <a:latin typeface="Franklin Gothic Medium"/>
                <a:cs typeface="Franklin Gothic Medium"/>
              </a:rPr>
              <a:t/>
            </a:r>
            <a:br>
              <a:rPr lang="en-US" sz="4000" i="1" dirty="0" smtClean="0">
                <a:solidFill>
                  <a:schemeClr val="accent4">
                    <a:lumMod val="75000"/>
                  </a:schemeClr>
                </a:solidFill>
                <a:latin typeface="Franklin Gothic Medium"/>
                <a:cs typeface="Franklin Gothic Medium"/>
              </a:rPr>
            </a:br>
            <a:r>
              <a:rPr lang="en-US" sz="4000" dirty="0" smtClean="0">
                <a:solidFill>
                  <a:schemeClr val="accent3">
                    <a:lumMod val="75000"/>
                  </a:schemeClr>
                </a:solidFill>
                <a:latin typeface="Franklin Gothic Medium"/>
                <a:cs typeface="Franklin Gothic Medium"/>
              </a:rPr>
              <a:t>1839 —Two Presidents Go to Court</a:t>
            </a:r>
            <a:r>
              <a:rPr lang="en-US" sz="4000" i="1" dirty="0" smtClean="0">
                <a:solidFill>
                  <a:schemeClr val="accent3">
                    <a:lumMod val="75000"/>
                  </a:schemeClr>
                </a:solidFill>
                <a:latin typeface="Franklin Gothic Medium"/>
                <a:cs typeface="Franklin Gothic Medium"/>
              </a:rPr>
              <a:t/>
            </a:r>
            <a:br>
              <a:rPr lang="en-US" sz="4000" i="1" dirty="0" smtClean="0">
                <a:solidFill>
                  <a:schemeClr val="accent3">
                    <a:lumMod val="75000"/>
                  </a:schemeClr>
                </a:solidFill>
                <a:latin typeface="Franklin Gothic Medium"/>
                <a:cs typeface="Franklin Gothic Medium"/>
              </a:rPr>
            </a:br>
            <a:r>
              <a:rPr lang="en-US" sz="4000" i="1" dirty="0" smtClean="0">
                <a:solidFill>
                  <a:srgbClr val="7A2D26"/>
                </a:solidFill>
                <a:latin typeface="Franklin Gothic Medium"/>
                <a:cs typeface="Franklin Gothic Medium"/>
              </a:rPr>
              <a:t>Sam </a:t>
            </a:r>
            <a:r>
              <a:rPr lang="en-US" sz="4000" i="1" dirty="0">
                <a:solidFill>
                  <a:srgbClr val="7A2D26"/>
                </a:solidFill>
                <a:latin typeface="Franklin Gothic Medium"/>
                <a:cs typeface="Franklin Gothic Medium"/>
              </a:rPr>
              <a:t>Houston v. Mirabeau Lamar </a:t>
            </a:r>
            <a:r>
              <a:rPr lang="en-US" sz="4000" i="1" dirty="0" smtClean="0">
                <a:solidFill>
                  <a:schemeClr val="accent3">
                    <a:lumMod val="75000"/>
                  </a:schemeClr>
                </a:solidFill>
                <a:latin typeface="Franklin Gothic Medium"/>
                <a:cs typeface="Franklin Gothic Medium"/>
              </a:rPr>
              <a:t/>
            </a:r>
            <a:br>
              <a:rPr lang="en-US" sz="4000" i="1" dirty="0" smtClean="0">
                <a:solidFill>
                  <a:schemeClr val="accent3">
                    <a:lumMod val="75000"/>
                  </a:schemeClr>
                </a:solidFill>
                <a:latin typeface="Franklin Gothic Medium"/>
                <a:cs typeface="Franklin Gothic Medium"/>
              </a:rPr>
            </a:br>
            <a:endParaRPr lang="en-US" sz="3200" dirty="0">
              <a:solidFill>
                <a:schemeClr val="accent3">
                  <a:lumMod val="75000"/>
                </a:schemeClr>
              </a:solidFill>
              <a:latin typeface="Franklin Gothic Medium"/>
              <a:cs typeface="Franklin Gothic Medium"/>
            </a:endParaRPr>
          </a:p>
        </p:txBody>
      </p:sp>
      <p:pic>
        <p:nvPicPr>
          <p:cNvPr id="19" name="Content Placeholder 18" descr="SHouston_2.jpg"/>
          <p:cNvPicPr>
            <a:picLocks noGrp="1" noChangeAspect="1"/>
          </p:cNvPicPr>
          <p:nvPr>
            <p:ph sz="half" idx="1"/>
          </p:nvPr>
        </p:nvPicPr>
        <p:blipFill>
          <a:blip r:embed="rId4">
            <a:extLst>
              <a:ext uri="{28A0092B-C50C-407E-A947-70E740481C1C}">
                <a14:useLocalDpi xmlns:a14="http://schemas.microsoft.com/office/drawing/2010/main" val="0"/>
              </a:ext>
            </a:extLst>
          </a:blip>
          <a:srcRect t="10114" b="10114"/>
          <a:stretch>
            <a:fillRect/>
          </a:stretch>
        </p:blipFill>
        <p:spPr>
          <a:xfrm>
            <a:off x="1278468" y="2526874"/>
            <a:ext cx="4241799" cy="3137325"/>
          </a:xfrm>
        </p:spPr>
      </p:pic>
      <p:pic>
        <p:nvPicPr>
          <p:cNvPr id="23" name="Content Placeholder 22" descr="646be7a1f673e1e6edff547306b03109.jpg"/>
          <p:cNvPicPr>
            <a:picLocks noGrp="1" noChangeAspect="1"/>
          </p:cNvPicPr>
          <p:nvPr>
            <p:ph sz="half" idx="2"/>
          </p:nvPr>
        </p:nvPicPr>
        <p:blipFill>
          <a:blip r:embed="rId5">
            <a:extLst>
              <a:ext uri="{28A0092B-C50C-407E-A947-70E740481C1C}">
                <a14:useLocalDpi xmlns:a14="http://schemas.microsoft.com/office/drawing/2010/main" val="0"/>
              </a:ext>
            </a:extLst>
          </a:blip>
          <a:srcRect t="9119" b="9119"/>
          <a:stretch>
            <a:fillRect/>
          </a:stretch>
        </p:blipFill>
        <p:spPr>
          <a:xfrm>
            <a:off x="6181344" y="2560320"/>
            <a:ext cx="4436384" cy="3112347"/>
          </a:xfrm>
        </p:spPr>
      </p:pic>
      <p:sp>
        <p:nvSpPr>
          <p:cNvPr id="3" name="TextBox 2"/>
          <p:cNvSpPr txBox="1"/>
          <p:nvPr/>
        </p:nvSpPr>
        <p:spPr>
          <a:xfrm>
            <a:off x="11262511" y="6518495"/>
            <a:ext cx="660903" cy="369332"/>
          </a:xfrm>
          <a:prstGeom prst="rect">
            <a:avLst/>
          </a:prstGeom>
          <a:noFill/>
        </p:spPr>
        <p:txBody>
          <a:bodyPr wrap="square" rtlCol="0">
            <a:spAutoFit/>
          </a:bodyPr>
          <a:lstStyle/>
          <a:p>
            <a:r>
              <a:rPr lang="en-US" b="1" dirty="0" smtClean="0"/>
              <a:t>13</a:t>
            </a:r>
            <a:endParaRPr lang="en-US" b="1" dirty="0"/>
          </a:p>
        </p:txBody>
      </p:sp>
    </p:spTree>
    <p:extLst>
      <p:ext uri="{BB962C8B-B14F-4D97-AF65-F5344CB8AC3E}">
        <p14:creationId xmlns:p14="http://schemas.microsoft.com/office/powerpoint/2010/main" val="396083330"/>
      </p:ext>
    </p:extLst>
  </p:cSld>
  <p:clrMapOvr>
    <a:masterClrMapping/>
  </p:clrMapOvr>
</p:sld>
</file>

<file path=ppt/slides/slide1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800" b="1" dirty="0" smtClean="0">
                <a:solidFill>
                  <a:srgbClr val="335476"/>
                </a:solidFill>
              </a:rPr>
              <a:t>The Case: A Dispute Over                Broken Furniture</a:t>
            </a:r>
            <a:endParaRPr lang="en-US" sz="4800" b="1" dirty="0">
              <a:solidFill>
                <a:srgbClr val="335476"/>
              </a:solidFill>
            </a:endParaRPr>
          </a:p>
        </p:txBody>
      </p:sp>
      <p:sp>
        <p:nvSpPr>
          <p:cNvPr id="32771" name="Content Placeholder 2"/>
          <p:cNvSpPr>
            <a:spLocks noGrp="1"/>
          </p:cNvSpPr>
          <p:nvPr>
            <p:ph sz="half" idx="1"/>
          </p:nvPr>
        </p:nvSpPr>
        <p:spPr>
          <a:xfrm>
            <a:off x="1298575" y="2560638"/>
            <a:ext cx="6109758" cy="3416829"/>
          </a:xfrm>
        </p:spPr>
        <p:txBody>
          <a:bodyPr>
            <a:normAutofit fontScale="77500" lnSpcReduction="20000"/>
          </a:bodyPr>
          <a:lstStyle/>
          <a:p>
            <a:r>
              <a:rPr lang="en-US" altLang="en-US" sz="3100" b="1" dirty="0" smtClean="0"/>
              <a:t>Ex-President Sam Houston sues President Mirabeau Lamar for damage to furniture he loaned Lamar for the new President’s Mansion</a:t>
            </a:r>
            <a:r>
              <a:rPr lang="en-US" altLang="en-US" sz="2800" b="1" dirty="0" smtClean="0"/>
              <a:t>.</a:t>
            </a:r>
          </a:p>
          <a:p>
            <a:r>
              <a:rPr lang="en-US" altLang="en-US" sz="3100" b="1" dirty="0" smtClean="0"/>
              <a:t>Houston claims Lamar damaged or lost $2,000 worth of furniture after promising to buy it.</a:t>
            </a:r>
          </a:p>
          <a:p>
            <a:r>
              <a:rPr lang="en-US" altLang="en-US" sz="3100" b="1" dirty="0" smtClean="0"/>
              <a:t>Four years later, a jury awards Houston $1,102 in damages. Lamar appeals the decision to a higher court.</a:t>
            </a:r>
          </a:p>
          <a:p>
            <a:endParaRPr lang="en-US" altLang="en-US" sz="2000" b="1" dirty="0" smtClean="0"/>
          </a:p>
          <a:p>
            <a:pPr marL="0" indent="0">
              <a:buNone/>
            </a:pPr>
            <a:endParaRPr lang="en-US" altLang="en-US" sz="2000" b="1" dirty="0" smtClean="0"/>
          </a:p>
        </p:txBody>
      </p:sp>
      <p:pic>
        <p:nvPicPr>
          <p:cNvPr id="5" name="Content Placeholder 4" descr="388dfaa764d92f429ff5f68a410e9737.jpg"/>
          <p:cNvPicPr>
            <a:picLocks noGrp="1" noChangeAspect="1"/>
          </p:cNvPicPr>
          <p:nvPr>
            <p:ph sz="half" idx="2"/>
          </p:nvPr>
        </p:nvPicPr>
        <p:blipFill>
          <a:blip r:embed="rId4">
            <a:extLst>
              <a:ext uri="{28A0092B-C50C-407E-A947-70E740481C1C}">
                <a14:useLocalDpi xmlns:a14="http://schemas.microsoft.com/office/drawing/2010/main" val="0"/>
              </a:ext>
            </a:extLst>
          </a:blip>
          <a:srcRect t="16306" b="16306"/>
          <a:stretch>
            <a:fillRect/>
          </a:stretch>
        </p:blipFill>
        <p:spPr>
          <a:xfrm>
            <a:off x="7401934" y="2949787"/>
            <a:ext cx="3108847" cy="2181013"/>
          </a:xfrm>
        </p:spPr>
      </p:pic>
      <p:sp>
        <p:nvSpPr>
          <p:cNvPr id="3" name="TextBox 2"/>
          <p:cNvSpPr txBox="1"/>
          <p:nvPr/>
        </p:nvSpPr>
        <p:spPr>
          <a:xfrm>
            <a:off x="11280618" y="6536602"/>
            <a:ext cx="479833" cy="369332"/>
          </a:xfrm>
          <a:prstGeom prst="rect">
            <a:avLst/>
          </a:prstGeom>
          <a:noFill/>
        </p:spPr>
        <p:txBody>
          <a:bodyPr wrap="square" rtlCol="0">
            <a:spAutoFit/>
          </a:bodyPr>
          <a:lstStyle/>
          <a:p>
            <a:r>
              <a:rPr lang="en-US" b="1" dirty="0" smtClean="0"/>
              <a:t>14</a:t>
            </a:r>
            <a:endParaRPr lang="en-US" b="1" dirty="0"/>
          </a:p>
        </p:txBody>
      </p:sp>
    </p:spTree>
    <p:extLst>
      <p:ext uri="{BB962C8B-B14F-4D97-AF65-F5344CB8AC3E}">
        <p14:creationId xmlns:p14="http://schemas.microsoft.com/office/powerpoint/2010/main" val="3980125549"/>
      </p:ext>
    </p:extLst>
  </p:cSld>
  <p:clrMapOvr>
    <a:masterClrMapping/>
  </p:clrMapOvr>
  <p:timing>
    <p:tnLst>
      <p:par>
        <p:cTn id="1" dur="indefinite" restart="never" nodeType="tmRoot"/>
      </p:par>
    </p:tnLst>
  </p:timing>
</p:sld>
</file>

<file path=ppt/slides/slide15.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5476"/>
                </a:solidFill>
              </a:rPr>
              <a:t>Did Houston Ever Get His Money?</a:t>
            </a:r>
            <a:endParaRPr lang="en-US" b="1" dirty="0">
              <a:solidFill>
                <a:srgbClr val="335476"/>
              </a:solidFill>
            </a:endParaRPr>
          </a:p>
        </p:txBody>
      </p:sp>
      <p:sp>
        <p:nvSpPr>
          <p:cNvPr id="3" name="Content Placeholder 2"/>
          <p:cNvSpPr>
            <a:spLocks noGrp="1"/>
          </p:cNvSpPr>
          <p:nvPr>
            <p:ph idx="1"/>
          </p:nvPr>
        </p:nvSpPr>
        <p:spPr>
          <a:xfrm>
            <a:off x="1295400" y="2557463"/>
            <a:ext cx="9601200" cy="3317875"/>
          </a:xfrm>
        </p:spPr>
        <p:txBody>
          <a:bodyPr/>
          <a:lstStyle/>
          <a:p>
            <a:pPr marL="227013" indent="-227013">
              <a:buFont typeface="Arial" charset="0"/>
              <a:buNone/>
              <a:defRPr/>
            </a:pPr>
            <a:r>
              <a:rPr lang="en-US" sz="2800" b="1" dirty="0" smtClean="0"/>
              <a:t>• The case finally went to the Texas Supreme Court in 1846, and they said the amount the jury awarded three years earlier was fair.</a:t>
            </a:r>
          </a:p>
          <a:p>
            <a:pPr marL="0" indent="0">
              <a:buNone/>
              <a:defRPr/>
            </a:pPr>
            <a:r>
              <a:rPr lang="en-US" sz="2800" b="1" dirty="0" smtClean="0">
                <a:solidFill>
                  <a:schemeClr val="tx1">
                    <a:lumMod val="85000"/>
                    <a:lumOff val="15000"/>
                  </a:schemeClr>
                </a:solidFill>
              </a:rPr>
              <a:t>• By </a:t>
            </a:r>
            <a:r>
              <a:rPr lang="en-US" sz="2800" b="1" dirty="0">
                <a:solidFill>
                  <a:schemeClr val="tx1">
                    <a:lumMod val="85000"/>
                    <a:lumOff val="15000"/>
                  </a:schemeClr>
                </a:solidFill>
              </a:rPr>
              <a:t>then Lamar </a:t>
            </a:r>
            <a:r>
              <a:rPr lang="en-US" sz="2800" b="1" dirty="0" smtClean="0">
                <a:solidFill>
                  <a:schemeClr val="tx1">
                    <a:lumMod val="85000"/>
                    <a:lumOff val="15000"/>
                  </a:schemeClr>
                </a:solidFill>
              </a:rPr>
              <a:t>claimed </a:t>
            </a:r>
            <a:r>
              <a:rPr lang="en-US" sz="2800" b="1" dirty="0">
                <a:solidFill>
                  <a:schemeClr val="tx1">
                    <a:lumMod val="85000"/>
                    <a:lumOff val="15000"/>
                  </a:schemeClr>
                </a:solidFill>
              </a:rPr>
              <a:t>he </a:t>
            </a:r>
            <a:r>
              <a:rPr lang="en-US" sz="2800" b="1" dirty="0" smtClean="0">
                <a:solidFill>
                  <a:schemeClr val="tx1">
                    <a:lumMod val="85000"/>
                    <a:lumOff val="15000"/>
                  </a:schemeClr>
                </a:solidFill>
              </a:rPr>
              <a:t>didn’t </a:t>
            </a:r>
            <a:r>
              <a:rPr lang="en-US" sz="2800" b="1" dirty="0">
                <a:solidFill>
                  <a:schemeClr val="tx1">
                    <a:lumMod val="85000"/>
                    <a:lumOff val="15000"/>
                  </a:schemeClr>
                </a:solidFill>
              </a:rPr>
              <a:t>have the money to pay. </a:t>
            </a:r>
            <a:endParaRPr lang="en-US" sz="2800" b="1" dirty="0" smtClean="0">
              <a:solidFill>
                <a:schemeClr val="tx1">
                  <a:lumMod val="85000"/>
                  <a:lumOff val="15000"/>
                </a:schemeClr>
              </a:solidFill>
            </a:endParaRPr>
          </a:p>
          <a:p>
            <a:pPr marL="227013" indent="-227013">
              <a:buNone/>
              <a:defRPr/>
            </a:pPr>
            <a:r>
              <a:rPr lang="en-US" sz="2800" b="1" dirty="0" smtClean="0">
                <a:solidFill>
                  <a:schemeClr val="tx1">
                    <a:lumMod val="85000"/>
                    <a:lumOff val="15000"/>
                  </a:schemeClr>
                </a:solidFill>
              </a:rPr>
              <a:t>• Houston gave up trying and turned over the debt to someone else to collect. Lamar later gave that person $200.</a:t>
            </a:r>
            <a:endParaRPr lang="en-US" sz="2800" b="1" dirty="0" smtClean="0">
              <a:solidFill>
                <a:srgbClr val="FF0000"/>
              </a:solidFill>
            </a:endParaRPr>
          </a:p>
          <a:p>
            <a:pPr marL="0" indent="0">
              <a:buFont typeface="Arial" charset="0"/>
              <a:buNone/>
              <a:defRPr/>
            </a:pPr>
            <a:endParaRPr lang="en-US" b="1" dirty="0" smtClean="0">
              <a:solidFill>
                <a:schemeClr val="tx1">
                  <a:lumMod val="85000"/>
                  <a:lumOff val="15000"/>
                </a:schemeClr>
              </a:solidFill>
            </a:endParaRPr>
          </a:p>
          <a:p>
            <a:pPr marL="0" indent="0">
              <a:buFont typeface="Arial" charset="0"/>
              <a:buNone/>
              <a:defRPr/>
            </a:pPr>
            <a:endParaRPr lang="en-US" b="1" dirty="0">
              <a:solidFill>
                <a:schemeClr val="tx1">
                  <a:lumMod val="85000"/>
                  <a:lumOff val="15000"/>
                </a:schemeClr>
              </a:solidFill>
            </a:endParaRPr>
          </a:p>
          <a:p>
            <a:pPr marL="0" indent="0">
              <a:buFont typeface="Arial" charset="0"/>
              <a:buNone/>
              <a:defRPr/>
            </a:pPr>
            <a:endParaRPr lang="en-US" b="1" dirty="0" smtClean="0">
              <a:solidFill>
                <a:schemeClr val="tx1">
                  <a:lumMod val="85000"/>
                  <a:lumOff val="15000"/>
                </a:schemeClr>
              </a:solidFill>
            </a:endParaRPr>
          </a:p>
          <a:p>
            <a:pPr marL="0" indent="0">
              <a:buFont typeface="Arial" charset="0"/>
              <a:buNone/>
              <a:defRPr/>
            </a:pPr>
            <a:endParaRPr lang="en-US" b="1" dirty="0">
              <a:solidFill>
                <a:schemeClr val="tx1">
                  <a:lumMod val="85000"/>
                  <a:lumOff val="15000"/>
                </a:schemeClr>
              </a:solidFill>
            </a:endParaRPr>
          </a:p>
          <a:p>
            <a:pPr marL="0" indent="0">
              <a:buFont typeface="Arial" charset="0"/>
              <a:buNone/>
              <a:defRPr/>
            </a:pPr>
            <a:endParaRPr lang="en-US" b="1" dirty="0" smtClean="0"/>
          </a:p>
          <a:p>
            <a:pPr marL="0" indent="0">
              <a:buFont typeface="Arial" charset="0"/>
              <a:buNone/>
              <a:defRPr/>
            </a:pPr>
            <a:endParaRPr lang="en-US" dirty="0"/>
          </a:p>
        </p:txBody>
      </p:sp>
      <p:sp>
        <p:nvSpPr>
          <p:cNvPr id="4" name="TextBox 3"/>
          <p:cNvSpPr txBox="1"/>
          <p:nvPr/>
        </p:nvSpPr>
        <p:spPr>
          <a:xfrm>
            <a:off x="11325885" y="6518495"/>
            <a:ext cx="452673" cy="369332"/>
          </a:xfrm>
          <a:prstGeom prst="rect">
            <a:avLst/>
          </a:prstGeom>
          <a:noFill/>
        </p:spPr>
        <p:txBody>
          <a:bodyPr wrap="square" rtlCol="0">
            <a:spAutoFit/>
          </a:bodyPr>
          <a:lstStyle/>
          <a:p>
            <a:r>
              <a:rPr lang="en-US" b="1" dirty="0" smtClean="0"/>
              <a:t>15</a:t>
            </a:r>
            <a:endParaRPr lang="en-US" b="1" dirty="0"/>
          </a:p>
        </p:txBody>
      </p:sp>
    </p:spTree>
    <p:extLst>
      <p:ext uri="{BB962C8B-B14F-4D97-AF65-F5344CB8AC3E}">
        <p14:creationId xmlns:p14="http://schemas.microsoft.com/office/powerpoint/2010/main" val="3503561632"/>
      </p:ext>
    </p:extLst>
  </p:cSld>
  <p:clrMapOvr>
    <a:masterClrMapping/>
  </p:clrMapOvr>
  <p:timing>
    <p:tnLst>
      <p:par>
        <p:cTn id="1" dur="indefinite" restart="never" nodeType="tmRoot"/>
      </p:par>
    </p:tnLst>
  </p:timing>
</p:sld>
</file>

<file path=ppt/slides/slide16.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2014538" y="1752600"/>
            <a:ext cx="8159750" cy="1822450"/>
          </a:xfrm>
        </p:spPr>
        <p:txBody>
          <a:bodyPr>
            <a:normAutofit/>
          </a:bodyPr>
          <a:lstStyle/>
          <a:p>
            <a:r>
              <a:rPr lang="en-US" altLang="en-US" sz="5400" b="1" dirty="0" smtClean="0">
                <a:ln>
                  <a:noFill/>
                </a:ln>
                <a:solidFill>
                  <a:srgbClr val="335476"/>
                </a:solidFill>
              </a:rPr>
              <a:t>Texas Becomes a State</a:t>
            </a:r>
          </a:p>
        </p:txBody>
      </p:sp>
      <p:sp>
        <p:nvSpPr>
          <p:cNvPr id="26627" name="Text Placeholder 2"/>
          <p:cNvSpPr>
            <a:spLocks noGrp="1"/>
          </p:cNvSpPr>
          <p:nvPr>
            <p:ph type="body" idx="1"/>
          </p:nvPr>
        </p:nvSpPr>
        <p:spPr>
          <a:xfrm>
            <a:off x="2095500" y="3846513"/>
            <a:ext cx="7997825" cy="954087"/>
          </a:xfrm>
        </p:spPr>
        <p:txBody>
          <a:bodyPr/>
          <a:lstStyle/>
          <a:p>
            <a:endParaRPr lang="en-US" altLang="en-US" sz="4400" b="1" dirty="0" smtClean="0"/>
          </a:p>
        </p:txBody>
      </p:sp>
      <p:sp>
        <p:nvSpPr>
          <p:cNvPr id="2" name="TextBox 1"/>
          <p:cNvSpPr txBox="1"/>
          <p:nvPr/>
        </p:nvSpPr>
        <p:spPr>
          <a:xfrm>
            <a:off x="11343992" y="6500388"/>
            <a:ext cx="434566" cy="369332"/>
          </a:xfrm>
          <a:prstGeom prst="rect">
            <a:avLst/>
          </a:prstGeom>
          <a:noFill/>
        </p:spPr>
        <p:txBody>
          <a:bodyPr wrap="square" rtlCol="0">
            <a:spAutoFit/>
          </a:bodyPr>
          <a:lstStyle/>
          <a:p>
            <a:r>
              <a:rPr lang="en-US" b="1" dirty="0" smtClean="0"/>
              <a:t>16</a:t>
            </a:r>
            <a:endParaRPr lang="en-US" b="1" dirty="0"/>
          </a:p>
        </p:txBody>
      </p:sp>
    </p:spTree>
    <p:extLst>
      <p:ext uri="{BB962C8B-B14F-4D97-AF65-F5344CB8AC3E}">
        <p14:creationId xmlns:p14="http://schemas.microsoft.com/office/powerpoint/2010/main" val="1888826389"/>
      </p:ext>
    </p:extLst>
  </p:cSld>
  <p:clrMapOvr>
    <a:masterClrMapping/>
  </p:clrMapOvr>
  <p:timing>
    <p:tnLst>
      <p:par>
        <p:cTn id="1" dur="indefinite" restart="never" nodeType="tmRoot"/>
      </p:par>
    </p:tnLst>
  </p:timing>
</p:sld>
</file>

<file path=ppt/slides/slide1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1845 – Texas Law Keeps Parts </a:t>
            </a:r>
            <a:br>
              <a:rPr lang="en-US" b="1" dirty="0" smtClean="0">
                <a:solidFill>
                  <a:srgbClr val="335476"/>
                </a:solidFill>
              </a:rPr>
            </a:br>
            <a:r>
              <a:rPr lang="en-US" b="1" dirty="0" smtClean="0">
                <a:solidFill>
                  <a:srgbClr val="335476"/>
                </a:solidFill>
              </a:rPr>
              <a:t>of </a:t>
            </a:r>
            <a:r>
              <a:rPr lang="en-US" b="1" dirty="0">
                <a:solidFill>
                  <a:srgbClr val="335476"/>
                </a:solidFill>
              </a:rPr>
              <a:t>Spanish </a:t>
            </a:r>
            <a:r>
              <a:rPr lang="en-US" b="1" dirty="0" smtClean="0">
                <a:solidFill>
                  <a:srgbClr val="335476"/>
                </a:solidFill>
              </a:rPr>
              <a:t>Law</a:t>
            </a:r>
            <a:endParaRPr lang="en-US" b="1" dirty="0">
              <a:solidFill>
                <a:srgbClr val="335476"/>
              </a:solidFill>
            </a:endParaRPr>
          </a:p>
        </p:txBody>
      </p:sp>
      <p:sp>
        <p:nvSpPr>
          <p:cNvPr id="5" name="Content Placeholder 4"/>
          <p:cNvSpPr>
            <a:spLocks noGrp="1"/>
          </p:cNvSpPr>
          <p:nvPr>
            <p:ph sz="half" idx="1"/>
          </p:nvPr>
        </p:nvSpPr>
        <p:spPr>
          <a:xfrm>
            <a:off x="1064525" y="2570163"/>
            <a:ext cx="7028597" cy="3309937"/>
          </a:xfrm>
        </p:spPr>
        <p:txBody>
          <a:bodyPr rtlCol="0">
            <a:normAutofit fontScale="92500" lnSpcReduction="20000"/>
          </a:bodyPr>
          <a:lstStyle/>
          <a:p>
            <a:pPr marL="461963" indent="-234950" fontAlgn="auto">
              <a:buFont typeface="Arial"/>
              <a:buChar char="•"/>
              <a:defRPr/>
            </a:pPr>
            <a:r>
              <a:rPr lang="en-US" sz="3000" b="1" dirty="0">
                <a:solidFill>
                  <a:schemeClr val="tx1">
                    <a:lumMod val="85000"/>
                    <a:lumOff val="15000"/>
                  </a:schemeClr>
                </a:solidFill>
              </a:rPr>
              <a:t>The </a:t>
            </a:r>
            <a:r>
              <a:rPr lang="en-US" sz="3000" b="1" dirty="0" smtClean="0">
                <a:solidFill>
                  <a:schemeClr val="tx1">
                    <a:lumMod val="85000"/>
                    <a:lumOff val="15000"/>
                  </a:schemeClr>
                </a:solidFill>
              </a:rPr>
              <a:t>1845 </a:t>
            </a:r>
            <a:r>
              <a:rPr lang="en-US" sz="3000" b="1" dirty="0">
                <a:solidFill>
                  <a:schemeClr val="tx1">
                    <a:lumMod val="85000"/>
                    <a:lumOff val="15000"/>
                  </a:schemeClr>
                </a:solidFill>
              </a:rPr>
              <a:t>Texas State Constitution continues </a:t>
            </a:r>
            <a:r>
              <a:rPr lang="en-US" sz="3000" b="1" dirty="0" smtClean="0">
                <a:solidFill>
                  <a:schemeClr val="tx1">
                    <a:lumMod val="85000"/>
                    <a:lumOff val="15000"/>
                  </a:schemeClr>
                </a:solidFill>
              </a:rPr>
              <a:t>Queen Isabella of Spain’s legal </a:t>
            </a:r>
            <a:r>
              <a:rPr lang="en-US" sz="3000" b="1" dirty="0">
                <a:solidFill>
                  <a:schemeClr val="tx1">
                    <a:lumMod val="85000"/>
                    <a:lumOff val="15000"/>
                  </a:schemeClr>
                </a:solidFill>
              </a:rPr>
              <a:t>protections </a:t>
            </a:r>
            <a:r>
              <a:rPr lang="en-US" sz="3000" b="1" dirty="0" smtClean="0">
                <a:solidFill>
                  <a:schemeClr val="tx1">
                    <a:lumMod val="85000"/>
                    <a:lumOff val="15000"/>
                  </a:schemeClr>
                </a:solidFill>
              </a:rPr>
              <a:t>for women. A Texas woman:</a:t>
            </a:r>
            <a:endParaRPr lang="en-US" sz="3000" b="1" dirty="0">
              <a:solidFill>
                <a:schemeClr val="tx1">
                  <a:lumMod val="85000"/>
                  <a:lumOff val="15000"/>
                </a:schemeClr>
              </a:solidFill>
            </a:endParaRPr>
          </a:p>
          <a:p>
            <a:pPr marL="461963" lvl="1" indent="-169863" fontAlgn="auto">
              <a:buFont typeface="Arial"/>
              <a:buChar char="•"/>
              <a:tabLst>
                <a:tab pos="685800" algn="l"/>
              </a:tabLst>
              <a:defRPr/>
            </a:pPr>
            <a:r>
              <a:rPr lang="en-US" sz="3000" b="1" dirty="0" smtClean="0">
                <a:solidFill>
                  <a:schemeClr val="tx1">
                    <a:lumMod val="85000"/>
                    <a:lumOff val="15000"/>
                  </a:schemeClr>
                </a:solidFill>
              </a:rPr>
              <a:t>Keeps property </a:t>
            </a:r>
            <a:r>
              <a:rPr lang="en-US" sz="3000" b="1" dirty="0">
                <a:solidFill>
                  <a:schemeClr val="tx1">
                    <a:lumMod val="85000"/>
                    <a:lumOff val="15000"/>
                  </a:schemeClr>
                </a:solidFill>
              </a:rPr>
              <a:t>she owned before </a:t>
            </a:r>
            <a:r>
              <a:rPr lang="en-US" sz="3000" b="1" dirty="0" smtClean="0">
                <a:solidFill>
                  <a:schemeClr val="tx1">
                    <a:lumMod val="85000"/>
                    <a:lumOff val="15000"/>
                  </a:schemeClr>
                </a:solidFill>
              </a:rPr>
              <a:t>marriage.</a:t>
            </a:r>
          </a:p>
          <a:p>
            <a:pPr marL="461963" lvl="1" indent="-169863" fontAlgn="auto">
              <a:buFont typeface="Arial"/>
              <a:buChar char="•"/>
              <a:tabLst>
                <a:tab pos="685800" algn="l"/>
              </a:tabLst>
              <a:defRPr/>
            </a:pPr>
            <a:r>
              <a:rPr lang="en-US" sz="3000" b="1" dirty="0" smtClean="0">
                <a:solidFill>
                  <a:schemeClr val="tx1">
                    <a:lumMod val="85000"/>
                    <a:lumOff val="15000"/>
                  </a:schemeClr>
                </a:solidFill>
              </a:rPr>
              <a:t>Receives </a:t>
            </a:r>
            <a:r>
              <a:rPr lang="en-US" sz="3000" b="1" dirty="0">
                <a:solidFill>
                  <a:schemeClr val="tx1">
                    <a:lumMod val="85000"/>
                    <a:lumOff val="15000"/>
                  </a:schemeClr>
                </a:solidFill>
              </a:rPr>
              <a:t>one-half of property acquired during marriage </a:t>
            </a:r>
            <a:r>
              <a:rPr lang="en-US" sz="3000" b="1" dirty="0" smtClean="0">
                <a:solidFill>
                  <a:schemeClr val="tx1">
                    <a:lumMod val="85000"/>
                    <a:lumOff val="15000"/>
                  </a:schemeClr>
                </a:solidFill>
              </a:rPr>
              <a:t>if she is divorced.</a:t>
            </a:r>
          </a:p>
          <a:p>
            <a:pPr marL="461963" lvl="1" indent="-169863" fontAlgn="auto">
              <a:buFont typeface="Arial"/>
              <a:buChar char="•"/>
              <a:tabLst>
                <a:tab pos="685800" algn="l"/>
              </a:tabLst>
              <a:defRPr/>
            </a:pPr>
            <a:r>
              <a:rPr lang="en-US" sz="3000" b="1" dirty="0" smtClean="0">
                <a:solidFill>
                  <a:schemeClr val="tx1">
                    <a:lumMod val="85000"/>
                    <a:lumOff val="15000"/>
                  </a:schemeClr>
                </a:solidFill>
              </a:rPr>
              <a:t>Inherits her husband’s </a:t>
            </a:r>
            <a:r>
              <a:rPr lang="en-US" sz="3000" b="1" dirty="0">
                <a:solidFill>
                  <a:schemeClr val="tx1">
                    <a:lumMod val="85000"/>
                    <a:lumOff val="15000"/>
                  </a:schemeClr>
                </a:solidFill>
              </a:rPr>
              <a:t>property if he </a:t>
            </a:r>
            <a:r>
              <a:rPr lang="en-US" sz="3000" b="1" dirty="0" smtClean="0">
                <a:solidFill>
                  <a:schemeClr val="tx1">
                    <a:lumMod val="85000"/>
                    <a:lumOff val="15000"/>
                  </a:schemeClr>
                </a:solidFill>
              </a:rPr>
              <a:t>dies.</a:t>
            </a:r>
            <a:endParaRPr lang="en-US" dirty="0">
              <a:solidFill>
                <a:schemeClr val="tx1">
                  <a:lumMod val="85000"/>
                  <a:lumOff val="15000"/>
                </a:schemeClr>
              </a:solidFill>
            </a:endParaRPr>
          </a:p>
        </p:txBody>
      </p:sp>
      <p:pic>
        <p:nvPicPr>
          <p:cNvPr id="27652"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rcRect l="20105" t="20293" r="18025" b="27939"/>
          <a:stretch>
            <a:fillRect/>
          </a:stretch>
        </p:blipFill>
        <p:spPr>
          <a:xfrm>
            <a:off x="8330793" y="2566477"/>
            <a:ext cx="2600855" cy="3065281"/>
          </a:xfrm>
        </p:spPr>
      </p:pic>
      <p:sp>
        <p:nvSpPr>
          <p:cNvPr id="3" name="TextBox 2"/>
          <p:cNvSpPr txBox="1"/>
          <p:nvPr/>
        </p:nvSpPr>
        <p:spPr>
          <a:xfrm>
            <a:off x="8093122" y="5745712"/>
            <a:ext cx="3310650" cy="376720"/>
          </a:xfrm>
          <a:prstGeom prst="rect">
            <a:avLst/>
          </a:prstGeom>
          <a:noFill/>
        </p:spPr>
        <p:txBody>
          <a:bodyPr wrap="square" rtlCol="0">
            <a:spAutoFit/>
          </a:bodyPr>
          <a:lstStyle/>
          <a:p>
            <a:r>
              <a:rPr lang="en-US" b="1" dirty="0" smtClean="0"/>
              <a:t> Queen Isabella of Spain, 1479</a:t>
            </a:r>
            <a:endParaRPr lang="en-US" b="1" dirty="0"/>
          </a:p>
        </p:txBody>
      </p:sp>
      <p:sp>
        <p:nvSpPr>
          <p:cNvPr id="2" name="TextBox 1"/>
          <p:cNvSpPr txBox="1"/>
          <p:nvPr/>
        </p:nvSpPr>
        <p:spPr>
          <a:xfrm>
            <a:off x="11262511" y="6491335"/>
            <a:ext cx="588475" cy="369332"/>
          </a:xfrm>
          <a:prstGeom prst="rect">
            <a:avLst/>
          </a:prstGeom>
          <a:noFill/>
        </p:spPr>
        <p:txBody>
          <a:bodyPr wrap="square" rtlCol="0">
            <a:spAutoFit/>
          </a:bodyPr>
          <a:lstStyle/>
          <a:p>
            <a:r>
              <a:rPr lang="en-US" b="1" dirty="0" smtClean="0"/>
              <a:t>17</a:t>
            </a:r>
            <a:endParaRPr lang="en-US" b="1" dirty="0"/>
          </a:p>
        </p:txBody>
      </p:sp>
    </p:spTree>
    <p:extLst>
      <p:ext uri="{BB962C8B-B14F-4D97-AF65-F5344CB8AC3E}">
        <p14:creationId xmlns:p14="http://schemas.microsoft.com/office/powerpoint/2010/main" val="3383664916"/>
      </p:ext>
    </p:extLst>
  </p:cSld>
  <p:clrMapOvr>
    <a:masterClrMapping/>
  </p:clrMapOvr>
  <p:timing>
    <p:tnLst>
      <p:par>
        <p:cTn id="1" dur="indefinite" restart="never" nodeType="tmRoot"/>
      </p:par>
    </p:tnLst>
  </p:timing>
</p:sld>
</file>

<file path=ppt/slides/slide1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0046" y="799250"/>
            <a:ext cx="9707417" cy="1625138"/>
          </a:xfrm>
        </p:spPr>
        <p:txBody>
          <a:bodyPr rtlCol="0">
            <a:noAutofit/>
          </a:bodyPr>
          <a:lstStyle/>
          <a:p>
            <a:pPr fontAlgn="auto">
              <a:spcAft>
                <a:spcPts val="0"/>
              </a:spcAft>
              <a:defRPr/>
            </a:pPr>
            <a:r>
              <a:rPr lang="en-US" sz="3600" b="1" dirty="0" smtClean="0">
                <a:solidFill>
                  <a:srgbClr val="335476"/>
                </a:solidFill>
              </a:rPr>
              <a:t>1861 – Texas </a:t>
            </a:r>
            <a:r>
              <a:rPr lang="en-US" sz="3600" b="1" dirty="0">
                <a:solidFill>
                  <a:srgbClr val="335476"/>
                </a:solidFill>
              </a:rPr>
              <a:t>Supreme Court Justices </a:t>
            </a:r>
            <a:r>
              <a:rPr lang="en-US" sz="3600" b="1" dirty="0" smtClean="0">
                <a:solidFill>
                  <a:srgbClr val="335476"/>
                </a:solidFill>
              </a:rPr>
              <a:t/>
            </a:r>
            <a:br>
              <a:rPr lang="en-US" sz="3600" b="1" dirty="0" smtClean="0">
                <a:solidFill>
                  <a:srgbClr val="335476"/>
                </a:solidFill>
              </a:rPr>
            </a:br>
            <a:r>
              <a:rPr lang="en-US" sz="3600" b="1" dirty="0" smtClean="0">
                <a:solidFill>
                  <a:srgbClr val="335476"/>
                </a:solidFill>
              </a:rPr>
              <a:t>Disagree </a:t>
            </a:r>
            <a:r>
              <a:rPr lang="en-US" sz="3600" b="1" dirty="0">
                <a:solidFill>
                  <a:srgbClr val="335476"/>
                </a:solidFill>
              </a:rPr>
              <a:t>on </a:t>
            </a:r>
            <a:r>
              <a:rPr lang="en-US" sz="3600" b="1" dirty="0" smtClean="0">
                <a:solidFill>
                  <a:srgbClr val="335476"/>
                </a:solidFill>
              </a:rPr>
              <a:t>Secession </a:t>
            </a:r>
            <a:br>
              <a:rPr lang="en-US" sz="3600" b="1" dirty="0" smtClean="0">
                <a:solidFill>
                  <a:srgbClr val="335476"/>
                </a:solidFill>
              </a:rPr>
            </a:br>
            <a:r>
              <a:rPr lang="en-US" sz="3200" b="1" dirty="0" smtClean="0">
                <a:solidFill>
                  <a:srgbClr val="335476"/>
                </a:solidFill>
              </a:rPr>
              <a:t>(withdrawing from the United States)</a:t>
            </a:r>
            <a:endParaRPr lang="en-US" sz="3200" b="1" dirty="0">
              <a:solidFill>
                <a:srgbClr val="335476"/>
              </a:solidFill>
            </a:endParaRPr>
          </a:p>
        </p:txBody>
      </p:sp>
      <p:sp>
        <p:nvSpPr>
          <p:cNvPr id="29699" name="Content Placeholder 2"/>
          <p:cNvSpPr>
            <a:spLocks noGrp="1"/>
          </p:cNvSpPr>
          <p:nvPr>
            <p:ph sz="half" idx="1"/>
          </p:nvPr>
        </p:nvSpPr>
        <p:spPr>
          <a:xfrm>
            <a:off x="1037230" y="2560638"/>
            <a:ext cx="5595582" cy="3309937"/>
          </a:xfrm>
        </p:spPr>
        <p:txBody>
          <a:bodyPr anchor="ctr"/>
          <a:lstStyle/>
          <a:p>
            <a:r>
              <a:rPr lang="en-US" altLang="en-US" sz="2800" b="1" dirty="0" smtClean="0"/>
              <a:t>Justice Oran Roberts leads the state’s Secessionist movement to join the Confederacy.</a:t>
            </a:r>
          </a:p>
          <a:p>
            <a:r>
              <a:rPr lang="en-US" altLang="en-US" sz="2800" b="1" dirty="0" smtClean="0"/>
              <a:t>Justice James Hall Bell opposes Secession and wants Texas to stay in the United States.</a:t>
            </a:r>
            <a:endParaRPr lang="en-US" altLang="en-US" dirty="0" smtClean="0"/>
          </a:p>
        </p:txBody>
      </p:sp>
      <p:pic>
        <p:nvPicPr>
          <p:cNvPr id="29700"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636066" y="2701579"/>
            <a:ext cx="4402812" cy="3157353"/>
          </a:xfrm>
        </p:spPr>
      </p:pic>
      <p:sp>
        <p:nvSpPr>
          <p:cNvPr id="3" name="TextBox 2"/>
          <p:cNvSpPr txBox="1"/>
          <p:nvPr/>
        </p:nvSpPr>
        <p:spPr>
          <a:xfrm>
            <a:off x="11280618" y="6536602"/>
            <a:ext cx="543208" cy="369332"/>
          </a:xfrm>
          <a:prstGeom prst="rect">
            <a:avLst/>
          </a:prstGeom>
          <a:noFill/>
        </p:spPr>
        <p:txBody>
          <a:bodyPr wrap="square" rtlCol="0">
            <a:spAutoFit/>
          </a:bodyPr>
          <a:lstStyle/>
          <a:p>
            <a:r>
              <a:rPr lang="en-US" b="1" dirty="0" smtClean="0"/>
              <a:t>18</a:t>
            </a:r>
            <a:endParaRPr lang="en-US" b="1" dirty="0"/>
          </a:p>
        </p:txBody>
      </p:sp>
    </p:spTree>
    <p:extLst>
      <p:ext uri="{BB962C8B-B14F-4D97-AF65-F5344CB8AC3E}">
        <p14:creationId xmlns:p14="http://schemas.microsoft.com/office/powerpoint/2010/main" val="2286846716"/>
      </p:ext>
    </p:extLst>
  </p:cSld>
  <p:clrMapOvr>
    <a:masterClrMapping/>
  </p:clrMapOvr>
  <p:timing>
    <p:tnLst>
      <p:par>
        <p:cTn id="1" dur="indefinite" restart="never" nodeType="tmRoot"/>
      </p:par>
    </p:tnLst>
  </p:timing>
</p:sld>
</file>

<file path=ppt/slides/slide1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1864 – Civil </a:t>
            </a:r>
            <a:r>
              <a:rPr lang="en-US" b="1" dirty="0">
                <a:solidFill>
                  <a:srgbClr val="335476"/>
                </a:solidFill>
              </a:rPr>
              <a:t>War </a:t>
            </a:r>
            <a:r>
              <a:rPr lang="en-US" b="1" dirty="0" smtClean="0">
                <a:solidFill>
                  <a:srgbClr val="335476"/>
                </a:solidFill>
              </a:rPr>
              <a:t>Brings Disorder </a:t>
            </a:r>
            <a:br>
              <a:rPr lang="en-US" b="1" dirty="0" smtClean="0">
                <a:solidFill>
                  <a:srgbClr val="335476"/>
                </a:solidFill>
              </a:rPr>
            </a:br>
            <a:r>
              <a:rPr lang="en-US" b="1" dirty="0" smtClean="0">
                <a:solidFill>
                  <a:srgbClr val="335476"/>
                </a:solidFill>
              </a:rPr>
              <a:t>in </a:t>
            </a:r>
            <a:r>
              <a:rPr lang="en-US" b="1" dirty="0">
                <a:solidFill>
                  <a:srgbClr val="335476"/>
                </a:solidFill>
              </a:rPr>
              <a:t>the </a:t>
            </a:r>
            <a:r>
              <a:rPr lang="en-US" b="1" dirty="0" smtClean="0">
                <a:solidFill>
                  <a:srgbClr val="335476"/>
                </a:solidFill>
              </a:rPr>
              <a:t>Texas Courts</a:t>
            </a:r>
            <a:endParaRPr lang="en-US" b="1" dirty="0">
              <a:solidFill>
                <a:srgbClr val="335476"/>
              </a:solidFill>
            </a:endParaRPr>
          </a:p>
        </p:txBody>
      </p:sp>
      <p:sp>
        <p:nvSpPr>
          <p:cNvPr id="30723" name="Content Placeholder 2"/>
          <p:cNvSpPr>
            <a:spLocks noGrp="1"/>
          </p:cNvSpPr>
          <p:nvPr>
            <p:ph sz="half" idx="1"/>
          </p:nvPr>
        </p:nvSpPr>
        <p:spPr>
          <a:xfrm>
            <a:off x="1298575" y="2560638"/>
            <a:ext cx="6180398" cy="3309937"/>
          </a:xfrm>
        </p:spPr>
        <p:txBody>
          <a:bodyPr>
            <a:normAutofit/>
          </a:bodyPr>
          <a:lstStyle/>
          <a:p>
            <a:r>
              <a:rPr lang="en-US" altLang="en-US" sz="2800" b="1" dirty="0" smtClean="0"/>
              <a:t>The Texas Supreme Court loses a battle with Confederate General John Bankhead “Prince John” Magruder over custody of prisoners who were denied protection under Texas law</a:t>
            </a:r>
            <a:r>
              <a:rPr lang="en-US" altLang="en-US" sz="2800" dirty="0" smtClean="0"/>
              <a:t>.</a:t>
            </a:r>
          </a:p>
          <a:p>
            <a:r>
              <a:rPr lang="en-US" altLang="en-US" sz="2800" b="1" dirty="0" smtClean="0"/>
              <a:t>This is an early case of military law overruling civilian law in Texas. </a:t>
            </a:r>
          </a:p>
        </p:txBody>
      </p:sp>
      <p:pic>
        <p:nvPicPr>
          <p:cNvPr id="30724" name="Content Placeholder 4" descr="Macintosh HD:Users:Marilyn:Desktop:Painting_of_John_B._Magruder,_1848.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42997" y="2560638"/>
            <a:ext cx="2953603" cy="3309937"/>
          </a:xfrm>
        </p:spPr>
      </p:pic>
      <p:sp>
        <p:nvSpPr>
          <p:cNvPr id="3" name="TextBox 2"/>
          <p:cNvSpPr txBox="1"/>
          <p:nvPr/>
        </p:nvSpPr>
        <p:spPr>
          <a:xfrm>
            <a:off x="11316832" y="6464174"/>
            <a:ext cx="724277" cy="369332"/>
          </a:xfrm>
          <a:prstGeom prst="rect">
            <a:avLst/>
          </a:prstGeom>
          <a:noFill/>
        </p:spPr>
        <p:txBody>
          <a:bodyPr wrap="square" rtlCol="0">
            <a:spAutoFit/>
          </a:bodyPr>
          <a:lstStyle/>
          <a:p>
            <a:r>
              <a:rPr lang="en-US" b="1" dirty="0" smtClean="0"/>
              <a:t>19</a:t>
            </a:r>
            <a:endParaRPr lang="en-US" b="1" dirty="0"/>
          </a:p>
        </p:txBody>
      </p:sp>
    </p:spTree>
    <p:extLst>
      <p:ext uri="{BB962C8B-B14F-4D97-AF65-F5344CB8AC3E}">
        <p14:creationId xmlns:p14="http://schemas.microsoft.com/office/powerpoint/2010/main" val="2261402505"/>
      </p:ext>
    </p:extLst>
  </p:cSld>
  <p:clrMapOvr>
    <a:masterClrMapping/>
  </p:clrMapOvr>
  <p:timing>
    <p:tnLst>
      <p:par>
        <p:cTn id="1" dur="indefinite" restart="never" nodeType="tmRoot"/>
      </p:par>
    </p:tnLst>
  </p:timing>
</p:sld>
</file>

<file path=ppt/slides/slide2.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sp>
        <p:nvSpPr>
          <p:cNvPr id="4" name="Rectangle 3"/>
          <p:cNvSpPr/>
          <p:nvPr/>
        </p:nvSpPr>
        <p:spPr>
          <a:xfrm>
            <a:off x="1909823" y="3923783"/>
            <a:ext cx="6944811" cy="164364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89214" y="2966014"/>
            <a:ext cx="8915399" cy="2262781"/>
          </a:xfrm>
        </p:spPr>
        <p:txBody>
          <a:bodyPr/>
          <a:lstStyle/>
          <a:p>
            <a:r>
              <a:rPr lang="en-US" b="1" dirty="0" smtClean="0">
                <a:solidFill>
                  <a:schemeClr val="accent2"/>
                </a:solidFill>
              </a:rPr>
              <a:t>The Rule of Law</a:t>
            </a:r>
            <a:endParaRPr lang="en-US" b="1" dirty="0">
              <a:solidFill>
                <a:schemeClr val="accent2"/>
              </a:solidFill>
            </a:endParaRPr>
          </a:p>
        </p:txBody>
      </p:sp>
      <p:sp>
        <p:nvSpPr>
          <p:cNvPr id="3" name="TextBox 2"/>
          <p:cNvSpPr txBox="1"/>
          <p:nvPr/>
        </p:nvSpPr>
        <p:spPr>
          <a:xfrm>
            <a:off x="11504613" y="6355533"/>
            <a:ext cx="391640" cy="369332"/>
          </a:xfrm>
          <a:prstGeom prst="rect">
            <a:avLst/>
          </a:prstGeom>
          <a:noFill/>
        </p:spPr>
        <p:txBody>
          <a:bodyPr wrap="square" rtlCol="0">
            <a:spAutoFit/>
          </a:bodyPr>
          <a:lstStyle/>
          <a:p>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1055075320"/>
      </p:ext>
    </p:extLst>
  </p:cSld>
  <p:clrMapOvr>
    <a:masterClrMapping/>
  </p:clrMapOvr>
  <p:timing>
    <p:tnLst>
      <p:par>
        <p:cTn id="1" dur="indefinite" restart="never" nodeType="tmRoot"/>
      </p:par>
    </p:tnLst>
  </p:timing>
</p:sld>
</file>

<file path=ppt/slides/slide20.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1876 – A </a:t>
            </a:r>
            <a:r>
              <a:rPr lang="en-US" b="1" dirty="0">
                <a:solidFill>
                  <a:srgbClr val="335476"/>
                </a:solidFill>
              </a:rPr>
              <a:t>Constitution with </a:t>
            </a:r>
            <a:r>
              <a:rPr lang="en-US" b="1" dirty="0" smtClean="0">
                <a:solidFill>
                  <a:srgbClr val="335476"/>
                </a:solidFill>
              </a:rPr>
              <a:t>Staying Power</a:t>
            </a:r>
            <a:endParaRPr lang="en-US" b="1" dirty="0">
              <a:solidFill>
                <a:srgbClr val="335476"/>
              </a:solidFill>
            </a:endParaRPr>
          </a:p>
        </p:txBody>
      </p:sp>
      <p:sp>
        <p:nvSpPr>
          <p:cNvPr id="32771" name="Content Placeholder 2"/>
          <p:cNvSpPr>
            <a:spLocks noGrp="1"/>
          </p:cNvSpPr>
          <p:nvPr>
            <p:ph sz="half" idx="1"/>
          </p:nvPr>
        </p:nvSpPr>
        <p:spPr>
          <a:xfrm>
            <a:off x="1298575" y="2560638"/>
            <a:ext cx="6671718" cy="3309937"/>
          </a:xfrm>
        </p:spPr>
        <p:txBody>
          <a:bodyPr anchor="ctr">
            <a:normAutofit/>
          </a:bodyPr>
          <a:lstStyle/>
          <a:p>
            <a:r>
              <a:rPr lang="en-US" altLang="en-US" sz="3200" b="1" dirty="0" smtClean="0"/>
              <a:t>In February 1876, Texas adopts a new Constitution still in effect today.</a:t>
            </a:r>
          </a:p>
          <a:p>
            <a:r>
              <a:rPr lang="en-US" altLang="en-US" sz="3200" b="1" dirty="0" smtClean="0"/>
              <a:t>The new Constitution requires all judges to be elected</a:t>
            </a:r>
            <a:r>
              <a:rPr lang="en-US" altLang="en-US" sz="3200" b="1" dirty="0"/>
              <a:t> </a:t>
            </a:r>
            <a:r>
              <a:rPr lang="en-US" altLang="en-US" sz="3200" b="1" dirty="0" smtClean="0"/>
              <a:t>by the people. </a:t>
            </a:r>
          </a:p>
        </p:txBody>
      </p:sp>
      <p:pic>
        <p:nvPicPr>
          <p:cNvPr id="3" name="Content Placeholder 2"/>
          <p:cNvPicPr>
            <a:picLocks noGrp="1" noChangeAspect="1"/>
          </p:cNvPicPr>
          <p:nvPr>
            <p:ph sz="half" idx="2"/>
          </p:nvPr>
        </p:nvPicPr>
        <p:blipFill>
          <a:blip r:embed="rId4"/>
          <a:stretch>
            <a:fillRect/>
          </a:stretch>
        </p:blipFill>
        <p:spPr>
          <a:xfrm>
            <a:off x="8099876" y="2462952"/>
            <a:ext cx="2854760" cy="3637982"/>
          </a:xfrm>
          <a:prstGeom prst="rect">
            <a:avLst/>
          </a:prstGeom>
        </p:spPr>
      </p:pic>
      <p:sp>
        <p:nvSpPr>
          <p:cNvPr id="4" name="TextBox 3"/>
          <p:cNvSpPr txBox="1"/>
          <p:nvPr/>
        </p:nvSpPr>
        <p:spPr>
          <a:xfrm>
            <a:off x="11280618" y="6554709"/>
            <a:ext cx="452673" cy="369332"/>
          </a:xfrm>
          <a:prstGeom prst="rect">
            <a:avLst/>
          </a:prstGeom>
          <a:noFill/>
        </p:spPr>
        <p:txBody>
          <a:bodyPr wrap="square" rtlCol="0">
            <a:spAutoFit/>
          </a:bodyPr>
          <a:lstStyle/>
          <a:p>
            <a:r>
              <a:rPr lang="en-US" b="1" dirty="0" smtClean="0"/>
              <a:t>20</a:t>
            </a:r>
            <a:endParaRPr lang="en-US" b="1" dirty="0"/>
          </a:p>
        </p:txBody>
      </p:sp>
    </p:spTree>
    <p:extLst>
      <p:ext uri="{BB962C8B-B14F-4D97-AF65-F5344CB8AC3E}">
        <p14:creationId xmlns:p14="http://schemas.microsoft.com/office/powerpoint/2010/main" val="3997727866"/>
      </p:ext>
    </p:extLst>
  </p:cSld>
  <p:clrMapOvr>
    <a:masterClrMapping/>
  </p:clrMapOvr>
  <p:timing>
    <p:tnLst>
      <p:par>
        <p:cTn id="1" dur="indefinite" restart="never" nodeType="tmRoot"/>
      </p:par>
    </p:tnLst>
  </p:timing>
</p:sld>
</file>

<file path=ppt/slides/slide21.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2014538" y="1752600"/>
            <a:ext cx="8159750" cy="1822450"/>
          </a:xfrm>
        </p:spPr>
        <p:txBody>
          <a:bodyPr>
            <a:normAutofit fontScale="90000"/>
          </a:bodyPr>
          <a:lstStyle/>
          <a:p>
            <a:r>
              <a:rPr lang="en-US" altLang="en-US" b="1" dirty="0" smtClean="0">
                <a:ln>
                  <a:noFill/>
                </a:ln>
                <a:solidFill>
                  <a:srgbClr val="335476"/>
                </a:solidFill>
              </a:rPr>
              <a:t>A New Era:</a:t>
            </a:r>
            <a:br>
              <a:rPr lang="en-US" altLang="en-US" b="1" dirty="0" smtClean="0">
                <a:ln>
                  <a:noFill/>
                </a:ln>
                <a:solidFill>
                  <a:srgbClr val="335476"/>
                </a:solidFill>
              </a:rPr>
            </a:br>
            <a:r>
              <a:rPr lang="en-US" altLang="en-US" b="1" dirty="0" smtClean="0">
                <a:ln>
                  <a:noFill/>
                </a:ln>
                <a:solidFill>
                  <a:srgbClr val="335476"/>
                </a:solidFill>
              </a:rPr>
              <a:t>Railroads, Big Business, </a:t>
            </a:r>
            <a:br>
              <a:rPr lang="en-US" altLang="en-US" b="1" dirty="0" smtClean="0">
                <a:ln>
                  <a:noFill/>
                </a:ln>
                <a:solidFill>
                  <a:srgbClr val="335476"/>
                </a:solidFill>
              </a:rPr>
            </a:br>
            <a:r>
              <a:rPr lang="en-US" altLang="en-US" b="1" dirty="0" smtClean="0">
                <a:ln>
                  <a:noFill/>
                </a:ln>
                <a:solidFill>
                  <a:srgbClr val="335476"/>
                </a:solidFill>
              </a:rPr>
              <a:t>and Changing Laws</a:t>
            </a:r>
          </a:p>
        </p:txBody>
      </p:sp>
      <p:sp>
        <p:nvSpPr>
          <p:cNvPr id="33795" name="Text Placeholder 2"/>
          <p:cNvSpPr>
            <a:spLocks noGrp="1"/>
          </p:cNvSpPr>
          <p:nvPr>
            <p:ph type="body" idx="1"/>
          </p:nvPr>
        </p:nvSpPr>
        <p:spPr>
          <a:xfrm>
            <a:off x="2014538" y="3846513"/>
            <a:ext cx="8159750" cy="954087"/>
          </a:xfrm>
        </p:spPr>
        <p:txBody>
          <a:bodyPr/>
          <a:lstStyle/>
          <a:p>
            <a:endParaRPr lang="en-US" altLang="en-US" sz="4400" b="1" dirty="0" smtClean="0"/>
          </a:p>
        </p:txBody>
      </p:sp>
      <p:sp>
        <p:nvSpPr>
          <p:cNvPr id="2" name="TextBox 1"/>
          <p:cNvSpPr txBox="1"/>
          <p:nvPr/>
        </p:nvSpPr>
        <p:spPr>
          <a:xfrm>
            <a:off x="11244404" y="6581869"/>
            <a:ext cx="534154" cy="369332"/>
          </a:xfrm>
          <a:prstGeom prst="rect">
            <a:avLst/>
          </a:prstGeom>
          <a:noFill/>
        </p:spPr>
        <p:txBody>
          <a:bodyPr wrap="square" rtlCol="0">
            <a:spAutoFit/>
          </a:bodyPr>
          <a:lstStyle/>
          <a:p>
            <a:r>
              <a:rPr lang="en-US" b="1" dirty="0" smtClean="0"/>
              <a:t>21</a:t>
            </a:r>
            <a:endParaRPr lang="en-US" b="1" dirty="0"/>
          </a:p>
        </p:txBody>
      </p:sp>
    </p:spTree>
    <p:extLst>
      <p:ext uri="{BB962C8B-B14F-4D97-AF65-F5344CB8AC3E}">
        <p14:creationId xmlns:p14="http://schemas.microsoft.com/office/powerpoint/2010/main" val="622438644"/>
      </p:ext>
    </p:extLst>
  </p:cSld>
  <p:clrMapOvr>
    <a:masterClrMapping/>
  </p:clrMapOvr>
  <p:timing>
    <p:tnLst>
      <p:par>
        <p:cTn id="1" dur="indefinite" restart="never" nodeType="tmRoot"/>
      </p:par>
    </p:tnLst>
  </p:timing>
</p:sld>
</file>

<file path=ppt/slides/slide2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err="1" smtClean="0">
                <a:solidFill>
                  <a:srgbClr val="335476"/>
                </a:solidFill>
              </a:rPr>
              <a:t>1880s</a:t>
            </a:r>
            <a:r>
              <a:rPr lang="en-US" b="1" dirty="0" smtClean="0">
                <a:solidFill>
                  <a:srgbClr val="335476"/>
                </a:solidFill>
              </a:rPr>
              <a:t> – Texas Courts Hold </a:t>
            </a:r>
            <a:r>
              <a:rPr lang="en-US" b="1" dirty="0">
                <a:solidFill>
                  <a:srgbClr val="335476"/>
                </a:solidFill>
              </a:rPr>
              <a:t>the </a:t>
            </a:r>
            <a:r>
              <a:rPr lang="en-US" b="1" dirty="0" smtClean="0">
                <a:solidFill>
                  <a:srgbClr val="335476"/>
                </a:solidFill>
              </a:rPr>
              <a:t/>
            </a:r>
            <a:br>
              <a:rPr lang="en-US" b="1" dirty="0" smtClean="0">
                <a:solidFill>
                  <a:srgbClr val="335476"/>
                </a:solidFill>
              </a:rPr>
            </a:br>
            <a:r>
              <a:rPr lang="en-US" b="1" dirty="0" smtClean="0">
                <a:solidFill>
                  <a:srgbClr val="335476"/>
                </a:solidFill>
              </a:rPr>
              <a:t>Big </a:t>
            </a:r>
            <a:r>
              <a:rPr lang="en-US" b="1" dirty="0">
                <a:solidFill>
                  <a:srgbClr val="335476"/>
                </a:solidFill>
              </a:rPr>
              <a:t>Guys A</a:t>
            </a:r>
            <a:r>
              <a:rPr lang="en-US" b="1" dirty="0" smtClean="0">
                <a:solidFill>
                  <a:srgbClr val="335476"/>
                </a:solidFill>
              </a:rPr>
              <a:t>ccountable</a:t>
            </a:r>
            <a:endParaRPr lang="en-US" b="1" dirty="0">
              <a:solidFill>
                <a:srgbClr val="335476"/>
              </a:solidFill>
            </a:endParaRPr>
          </a:p>
        </p:txBody>
      </p:sp>
      <p:sp>
        <p:nvSpPr>
          <p:cNvPr id="34819" name="Content Placeholder 2"/>
          <p:cNvSpPr>
            <a:spLocks noGrp="1"/>
          </p:cNvSpPr>
          <p:nvPr>
            <p:ph sz="half" idx="1"/>
          </p:nvPr>
        </p:nvSpPr>
        <p:spPr>
          <a:xfrm>
            <a:off x="1298575" y="2560638"/>
            <a:ext cx="4718050" cy="3309937"/>
          </a:xfrm>
        </p:spPr>
        <p:txBody>
          <a:bodyPr anchor="ctr">
            <a:normAutofit/>
          </a:bodyPr>
          <a:lstStyle/>
          <a:p>
            <a:r>
              <a:rPr lang="en-US" altLang="en-US" sz="3200" b="1" dirty="0" smtClean="0"/>
              <a:t>New laws and court rulings help protect Texans from abuses by big national businesses, especially railroad companies</a:t>
            </a:r>
            <a:r>
              <a:rPr lang="en-US" altLang="en-US" sz="3200" dirty="0" smtClean="0"/>
              <a:t>. </a:t>
            </a:r>
          </a:p>
        </p:txBody>
      </p:sp>
      <p:pic>
        <p:nvPicPr>
          <p:cNvPr id="34820" name="Content Placeholder 4" descr="Macintosh HD:Users:Marilyn:Desktop:Train .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21400" y="2895600"/>
            <a:ext cx="4838700" cy="2640013"/>
          </a:xfrm>
        </p:spPr>
      </p:pic>
      <p:sp>
        <p:nvSpPr>
          <p:cNvPr id="3" name="TextBox 2"/>
          <p:cNvSpPr txBox="1"/>
          <p:nvPr/>
        </p:nvSpPr>
        <p:spPr>
          <a:xfrm>
            <a:off x="11307778" y="6554709"/>
            <a:ext cx="452673" cy="369332"/>
          </a:xfrm>
          <a:prstGeom prst="rect">
            <a:avLst/>
          </a:prstGeom>
          <a:noFill/>
        </p:spPr>
        <p:txBody>
          <a:bodyPr wrap="square" rtlCol="0">
            <a:spAutoFit/>
          </a:bodyPr>
          <a:lstStyle/>
          <a:p>
            <a:r>
              <a:rPr lang="en-US" b="1" dirty="0" smtClean="0"/>
              <a:t>22</a:t>
            </a:r>
            <a:endParaRPr lang="en-US" b="1" dirty="0"/>
          </a:p>
        </p:txBody>
      </p:sp>
    </p:spTree>
    <p:extLst>
      <p:ext uri="{BB962C8B-B14F-4D97-AF65-F5344CB8AC3E}">
        <p14:creationId xmlns:p14="http://schemas.microsoft.com/office/powerpoint/2010/main" val="17232039"/>
      </p:ext>
    </p:extLst>
  </p:cSld>
  <p:clrMapOvr>
    <a:masterClrMapping/>
  </p:clrMapOvr>
  <p:timing>
    <p:tnLst>
      <p:par>
        <p:cTn id="1" dur="indefinite" restart="never" nodeType="tmRoot"/>
      </p:par>
    </p:tnLst>
  </p:timing>
</p:sld>
</file>

<file path=ppt/slides/slide2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793" y="694365"/>
            <a:ext cx="9708808" cy="1653686"/>
          </a:xfrm>
        </p:spPr>
        <p:txBody>
          <a:bodyPr wrap="square" numCol="1" anchorCtr="0" compatLnSpc="1">
            <a:prstTxWarp prst="textNoShape">
              <a:avLst/>
            </a:prstTxWarp>
          </a:bodyPr>
          <a:lstStyle/>
          <a:p>
            <a:pPr>
              <a:defRPr/>
            </a:pPr>
            <a:r>
              <a:rPr lang="en-US" b="1" dirty="0">
                <a:solidFill>
                  <a:srgbClr val="335476"/>
                </a:solidFill>
                <a:latin typeface="Arial" panose="020B0604020202020204" pitchFamily="34" charset="0"/>
                <a:ea typeface="MS PGothic" charset="0"/>
                <a:cs typeface="Arial" panose="020B0604020202020204" pitchFamily="34" charset="0"/>
              </a:rPr>
              <a:t>Guess Who Won This Case</a:t>
            </a:r>
            <a:r>
              <a:rPr lang="en-US" sz="4000" dirty="0">
                <a:solidFill>
                  <a:srgbClr val="335476"/>
                </a:solidFill>
                <a:latin typeface="Arial" panose="020B0604020202020204" pitchFamily="34" charset="0"/>
                <a:ea typeface="MS PGothic" charset="0"/>
                <a:cs typeface="Arial" panose="020B0604020202020204" pitchFamily="34" charset="0"/>
              </a:rPr>
              <a:t>…</a:t>
            </a:r>
          </a:p>
        </p:txBody>
      </p:sp>
      <p:sp>
        <p:nvSpPr>
          <p:cNvPr id="34818" name="Content Placeholder 2"/>
          <p:cNvSpPr>
            <a:spLocks noGrp="1"/>
          </p:cNvSpPr>
          <p:nvPr>
            <p:ph idx="1"/>
          </p:nvPr>
        </p:nvSpPr>
        <p:spPr>
          <a:xfrm>
            <a:off x="618737" y="1645882"/>
            <a:ext cx="10972800" cy="4953000"/>
          </a:xfrm>
        </p:spPr>
        <p:txBody>
          <a:bodyPr/>
          <a:lstStyle/>
          <a:p>
            <a:pPr marL="0" indent="0">
              <a:buNone/>
            </a:pPr>
            <a:endParaRPr lang="en-US" b="1" i="1" dirty="0">
              <a:latin typeface="Arial" charset="0"/>
              <a:ea typeface="MS PGothic" charset="0"/>
            </a:endParaRPr>
          </a:p>
          <a:p>
            <a:pPr marL="0" indent="0">
              <a:buNone/>
            </a:pPr>
            <a:endParaRPr lang="en-US" b="1" i="1" dirty="0" smtClean="0">
              <a:latin typeface="Arial" charset="0"/>
              <a:ea typeface="MS PGothic" charset="0"/>
            </a:endParaRPr>
          </a:p>
          <a:p>
            <a:pPr marL="0" indent="0">
              <a:buNone/>
            </a:pPr>
            <a:r>
              <a:rPr lang="en-US" b="1" i="1" dirty="0">
                <a:latin typeface="Arial" charset="0"/>
                <a:ea typeface="MS PGothic" charset="0"/>
              </a:rPr>
              <a:t>	</a:t>
            </a:r>
            <a:r>
              <a:rPr lang="en-US" b="1" i="1" dirty="0" smtClean="0">
                <a:latin typeface="Arial" charset="0"/>
                <a:ea typeface="MS PGothic" charset="0"/>
              </a:rPr>
              <a:t>	</a:t>
            </a:r>
            <a:r>
              <a:rPr lang="en-US" sz="2800" b="1" i="1" dirty="0" smtClean="0">
                <a:latin typeface="Arial" charset="0"/>
                <a:ea typeface="MS PGothic" charset="0"/>
              </a:rPr>
              <a:t>Houston </a:t>
            </a:r>
            <a:r>
              <a:rPr lang="en-US" sz="2800" b="1" i="1" dirty="0">
                <a:latin typeface="Arial" charset="0"/>
                <a:ea typeface="MS PGothic" charset="0"/>
              </a:rPr>
              <a:t>and Texas Central Railway v. Simpson</a:t>
            </a:r>
            <a:r>
              <a:rPr lang="en-US" sz="2800" b="1" dirty="0">
                <a:latin typeface="Arial" charset="0"/>
                <a:ea typeface="MS PGothic" charset="0"/>
              </a:rPr>
              <a:t> (1883)</a:t>
            </a:r>
            <a:r>
              <a:rPr lang="en-US" sz="2800" dirty="0">
                <a:latin typeface="Arial" charset="0"/>
                <a:ea typeface="MS PGothic" charset="0"/>
              </a:rPr>
              <a:t> </a:t>
            </a:r>
          </a:p>
          <a:p>
            <a:r>
              <a:rPr lang="en-US" dirty="0">
                <a:latin typeface="Arial" charset="0"/>
                <a:ea typeface="MS PGothic" charset="0"/>
              </a:rPr>
              <a:t> </a:t>
            </a:r>
          </a:p>
        </p:txBody>
      </p:sp>
      <p:pic>
        <p:nvPicPr>
          <p:cNvPr id="34819" name="Picture 3" descr="Simpson_Case_Colo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1915" y="3170327"/>
            <a:ext cx="4754006" cy="273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276847" y="6488668"/>
            <a:ext cx="492658" cy="369332"/>
          </a:xfrm>
          <a:prstGeom prst="rect">
            <a:avLst/>
          </a:prstGeom>
          <a:noFill/>
        </p:spPr>
        <p:txBody>
          <a:bodyPr wrap="square" rtlCol="0">
            <a:spAutoFit/>
          </a:bodyPr>
          <a:lstStyle/>
          <a:p>
            <a:r>
              <a:rPr lang="en-US" b="1" dirty="0" smtClean="0"/>
              <a:t>23</a:t>
            </a:r>
            <a:endParaRPr lang="en-US" b="1" dirty="0"/>
          </a:p>
        </p:txBody>
      </p:sp>
    </p:spTree>
    <p:extLst>
      <p:ext uri="{BB962C8B-B14F-4D97-AF65-F5344CB8AC3E}">
        <p14:creationId xmlns:p14="http://schemas.microsoft.com/office/powerpoint/2010/main" val="541785233"/>
      </p:ext>
    </p:extLst>
  </p:cSld>
  <p:clrMapOvr>
    <a:masterClrMapping/>
  </p:clrMapOvr>
  <p:timing>
    <p:tnLst>
      <p:par>
        <p:cTn id="1" dur="indefinite" restart="never" nodeType="tmRoot"/>
      </p:par>
    </p:tnLst>
  </p:timing>
</p:sld>
</file>

<file path=ppt/slides/slide24.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3">
                    <a:lumMod val="75000"/>
                  </a:schemeClr>
                </a:solidFill>
              </a:rPr>
              <a:t>The Case…</a:t>
            </a:r>
            <a:endParaRPr lang="en-US" b="1" dirty="0">
              <a:solidFill>
                <a:schemeClr val="accent3">
                  <a:lumMod val="75000"/>
                </a:schemeClr>
              </a:solidFill>
            </a:endParaRPr>
          </a:p>
        </p:txBody>
      </p:sp>
      <p:sp>
        <p:nvSpPr>
          <p:cNvPr id="3" name="Content Placeholder 2"/>
          <p:cNvSpPr>
            <a:spLocks noGrp="1"/>
          </p:cNvSpPr>
          <p:nvPr>
            <p:ph idx="1"/>
          </p:nvPr>
        </p:nvSpPr>
        <p:spPr>
          <a:xfrm>
            <a:off x="982638" y="2494234"/>
            <a:ext cx="10100229" cy="3364700"/>
          </a:xfrm>
        </p:spPr>
        <p:txBody>
          <a:bodyPr/>
          <a:lstStyle/>
          <a:p>
            <a:pPr>
              <a:spcBef>
                <a:spcPts val="600"/>
              </a:spcBef>
            </a:pPr>
            <a:r>
              <a:rPr lang="en-US" sz="2800" b="1" dirty="0">
                <a:ea typeface="MS PGothic" charset="0"/>
                <a:cs typeface="Calibri"/>
              </a:rPr>
              <a:t>S. P. Simpson, age 10, </a:t>
            </a:r>
            <a:r>
              <a:rPr lang="en-US" sz="2800" b="1" dirty="0" smtClean="0">
                <a:ea typeface="MS PGothic" charset="0"/>
                <a:cs typeface="Calibri"/>
              </a:rPr>
              <a:t>often plays </a:t>
            </a:r>
            <a:r>
              <a:rPr lang="en-US" sz="2800" b="1" dirty="0">
                <a:ea typeface="MS PGothic" charset="0"/>
                <a:cs typeface="Calibri"/>
              </a:rPr>
              <a:t>in a field </a:t>
            </a:r>
            <a:r>
              <a:rPr lang="en-US" sz="2800" b="1" dirty="0" smtClean="0">
                <a:ea typeface="MS PGothic" charset="0"/>
                <a:cs typeface="Calibri"/>
              </a:rPr>
              <a:t>next </a:t>
            </a:r>
            <a:r>
              <a:rPr lang="en-US" sz="2800" b="1" dirty="0">
                <a:ea typeface="MS PGothic" charset="0"/>
                <a:cs typeface="Calibri"/>
              </a:rPr>
              <a:t>to a railroad yard with a “</a:t>
            </a:r>
            <a:r>
              <a:rPr lang="en-US" sz="2800" b="1" dirty="0" smtClean="0">
                <a:ea typeface="MS PGothic" charset="0"/>
                <a:cs typeface="Calibri"/>
              </a:rPr>
              <a:t>turntable” that turns </a:t>
            </a:r>
            <a:r>
              <a:rPr lang="en-US" sz="2800" b="1" dirty="0">
                <a:ea typeface="MS PGothic" charset="0"/>
                <a:cs typeface="Calibri"/>
              </a:rPr>
              <a:t>train engines around and </a:t>
            </a:r>
            <a:r>
              <a:rPr lang="en-US" sz="2800" b="1" dirty="0" smtClean="0">
                <a:ea typeface="MS PGothic" charset="0"/>
                <a:cs typeface="Calibri"/>
              </a:rPr>
              <a:t>sends </a:t>
            </a:r>
            <a:r>
              <a:rPr lang="en-US" sz="2800" b="1" dirty="0">
                <a:ea typeface="MS PGothic" charset="0"/>
                <a:cs typeface="Calibri"/>
              </a:rPr>
              <a:t>them in different directions. </a:t>
            </a:r>
          </a:p>
          <a:p>
            <a:pPr>
              <a:spcBef>
                <a:spcPts val="600"/>
              </a:spcBef>
            </a:pPr>
            <a:r>
              <a:rPr lang="en-US" sz="2800" b="1" dirty="0" smtClean="0">
                <a:ea typeface="MS PGothic" charset="0"/>
                <a:cs typeface="Calibri"/>
              </a:rPr>
              <a:t>One day while </a:t>
            </a:r>
            <a:r>
              <a:rPr lang="en-US" sz="2800" b="1" dirty="0">
                <a:ea typeface="MS PGothic" charset="0"/>
                <a:cs typeface="Calibri"/>
              </a:rPr>
              <a:t>Simpson </a:t>
            </a:r>
            <a:r>
              <a:rPr lang="en-US" sz="2800" b="1" dirty="0" smtClean="0">
                <a:ea typeface="MS PGothic" charset="0"/>
                <a:cs typeface="Calibri"/>
              </a:rPr>
              <a:t>is </a:t>
            </a:r>
            <a:r>
              <a:rPr lang="en-US" sz="2800" b="1" dirty="0">
                <a:ea typeface="MS PGothic" charset="0"/>
                <a:cs typeface="Calibri"/>
              </a:rPr>
              <a:t>playing on the </a:t>
            </a:r>
            <a:r>
              <a:rPr lang="en-US" sz="2800" b="1" dirty="0" smtClean="0">
                <a:ea typeface="MS PGothic" charset="0"/>
                <a:cs typeface="Calibri"/>
              </a:rPr>
              <a:t>turntable, it moves and crushes his leg.</a:t>
            </a:r>
          </a:p>
          <a:p>
            <a:pPr>
              <a:spcBef>
                <a:spcPts val="600"/>
              </a:spcBef>
            </a:pPr>
            <a:r>
              <a:rPr lang="en-US" sz="2800" b="1" dirty="0" smtClean="0">
                <a:ea typeface="MS PGothic" charset="0"/>
                <a:cs typeface="Calibri"/>
              </a:rPr>
              <a:t>His </a:t>
            </a:r>
            <a:r>
              <a:rPr lang="en-US" sz="2800" b="1" dirty="0">
                <a:ea typeface="MS PGothic" charset="0"/>
                <a:cs typeface="Calibri"/>
              </a:rPr>
              <a:t>family </a:t>
            </a:r>
            <a:r>
              <a:rPr lang="en-US" sz="2800" b="1" dirty="0" smtClean="0">
                <a:ea typeface="MS PGothic" charset="0"/>
                <a:cs typeface="Calibri"/>
              </a:rPr>
              <a:t>sues </a:t>
            </a:r>
            <a:r>
              <a:rPr lang="en-US" sz="2800" b="1" dirty="0">
                <a:ea typeface="MS PGothic" charset="0"/>
                <a:cs typeface="Calibri"/>
              </a:rPr>
              <a:t>for damages, but the railroad </a:t>
            </a:r>
            <a:r>
              <a:rPr lang="en-US" sz="2800" b="1" dirty="0" smtClean="0">
                <a:ea typeface="MS PGothic" charset="0"/>
                <a:cs typeface="Calibri"/>
              </a:rPr>
              <a:t>says </a:t>
            </a:r>
            <a:r>
              <a:rPr lang="en-US" sz="2800" b="1" dirty="0">
                <a:ea typeface="MS PGothic" charset="0"/>
                <a:cs typeface="Calibri"/>
              </a:rPr>
              <a:t>that </a:t>
            </a:r>
            <a:r>
              <a:rPr lang="en-US" sz="2800" b="1" dirty="0" smtClean="0">
                <a:ea typeface="MS PGothic" charset="0"/>
                <a:cs typeface="Calibri"/>
              </a:rPr>
              <a:t>Simpson, not the railroad, is at fault because he was trespassing. </a:t>
            </a:r>
            <a:r>
              <a:rPr lang="en-US" sz="2800" b="1" dirty="0">
                <a:ea typeface="MS PGothic" charset="0"/>
                <a:cs typeface="Calibri"/>
              </a:rPr>
              <a:t>	</a:t>
            </a:r>
            <a:r>
              <a:rPr lang="en-US" sz="2800" b="1" dirty="0" smtClean="0">
                <a:ea typeface="MS PGothic" charset="0"/>
                <a:cs typeface="Calibri"/>
              </a:rPr>
              <a:t>														</a:t>
            </a:r>
            <a:r>
              <a:rPr lang="en-US" b="1" i="1" dirty="0" smtClean="0">
                <a:solidFill>
                  <a:srgbClr val="C60000"/>
                </a:solidFill>
                <a:latin typeface="Arial"/>
                <a:cs typeface="Arial"/>
              </a:rPr>
              <a:t>Who Won?     Why?</a:t>
            </a:r>
          </a:p>
        </p:txBody>
      </p:sp>
      <p:sp>
        <p:nvSpPr>
          <p:cNvPr id="5" name="TextBox 4"/>
          <p:cNvSpPr txBox="1"/>
          <p:nvPr/>
        </p:nvSpPr>
        <p:spPr>
          <a:xfrm>
            <a:off x="11199137" y="6455121"/>
            <a:ext cx="516047" cy="369332"/>
          </a:xfrm>
          <a:prstGeom prst="rect">
            <a:avLst/>
          </a:prstGeom>
          <a:noFill/>
        </p:spPr>
        <p:txBody>
          <a:bodyPr wrap="square" rtlCol="0">
            <a:spAutoFit/>
          </a:bodyPr>
          <a:lstStyle/>
          <a:p>
            <a:r>
              <a:rPr lang="en-US" b="1" dirty="0" smtClean="0"/>
              <a:t>24</a:t>
            </a:r>
            <a:endParaRPr lang="en-US" b="1" dirty="0"/>
          </a:p>
        </p:txBody>
      </p:sp>
    </p:spTree>
    <p:extLst>
      <p:ext uri="{BB962C8B-B14F-4D97-AF65-F5344CB8AC3E}">
        <p14:creationId xmlns:p14="http://schemas.microsoft.com/office/powerpoint/2010/main" val="2770474987"/>
      </p:ext>
    </p:extLst>
  </p:cSld>
  <p:clrMapOvr>
    <a:masterClrMapping/>
  </p:clrMapOvr>
  <p:timing>
    <p:tnLst>
      <p:par>
        <p:cTn id="1" dur="indefinite" restart="never" nodeType="tmRoot"/>
      </p:par>
    </p:tnLst>
  </p:timing>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5476"/>
                </a:solidFill>
              </a:rPr>
              <a:t>The Decision</a:t>
            </a:r>
            <a:r>
              <a:rPr lang="en-US" dirty="0" smtClean="0">
                <a:solidFill>
                  <a:srgbClr val="335476"/>
                </a:solidFill>
              </a:rPr>
              <a:t>…</a:t>
            </a:r>
            <a:endParaRPr lang="en-US" dirty="0">
              <a:solidFill>
                <a:srgbClr val="335476"/>
              </a:solidFill>
            </a:endParaRPr>
          </a:p>
        </p:txBody>
      </p:sp>
      <p:sp>
        <p:nvSpPr>
          <p:cNvPr id="3" name="Content Placeholder 2"/>
          <p:cNvSpPr>
            <a:spLocks noGrp="1"/>
          </p:cNvSpPr>
          <p:nvPr>
            <p:ph idx="1"/>
          </p:nvPr>
        </p:nvSpPr>
        <p:spPr>
          <a:xfrm>
            <a:off x="1295400" y="2557463"/>
            <a:ext cx="9601200" cy="3317875"/>
          </a:xfrm>
        </p:spPr>
        <p:txBody>
          <a:bodyPr anchor="ctr"/>
          <a:lstStyle/>
          <a:p>
            <a:pPr marL="227013" indent="-227013">
              <a:buFont typeface="Arial" charset="0"/>
              <a:buNone/>
              <a:defRPr/>
            </a:pPr>
            <a:r>
              <a:rPr lang="en-US" b="1" dirty="0" smtClean="0"/>
              <a:t>• </a:t>
            </a:r>
            <a:r>
              <a:rPr lang="en-US" sz="2800" b="1" dirty="0"/>
              <a:t>The </a:t>
            </a:r>
            <a:r>
              <a:rPr lang="en-US" sz="2800" dirty="0">
                <a:latin typeface="Athelas Regular"/>
                <a:cs typeface="Athelas Regular"/>
              </a:rPr>
              <a:t>Texas</a:t>
            </a:r>
            <a:r>
              <a:rPr lang="en-US" sz="2800" dirty="0" smtClean="0"/>
              <a:t> </a:t>
            </a:r>
            <a:r>
              <a:rPr lang="en-US" sz="2800" dirty="0" smtClean="0">
                <a:latin typeface="Athelas Regular"/>
                <a:cs typeface="Athelas Regular"/>
              </a:rPr>
              <a:t>Supreme Court </a:t>
            </a:r>
            <a:r>
              <a:rPr lang="en-US" sz="2800" b="1" dirty="0" smtClean="0"/>
              <a:t>said </a:t>
            </a:r>
            <a:r>
              <a:rPr lang="en-US" sz="2800" b="1" dirty="0"/>
              <a:t>the railroad should have known that the turntable would attract children and should have taken steps to protect them from harm. The turntable was an “attractive nuisance.</a:t>
            </a:r>
            <a:r>
              <a:rPr lang="en-US" sz="2800" b="1" dirty="0" smtClean="0"/>
              <a:t>”</a:t>
            </a:r>
            <a:endParaRPr lang="en-US" sz="2800" dirty="0"/>
          </a:p>
          <a:p>
            <a:pPr marL="227013" indent="-227013">
              <a:buFont typeface="Arial" charset="0"/>
              <a:buNone/>
              <a:defRPr/>
            </a:pPr>
            <a:r>
              <a:rPr lang="en-US" sz="2800" b="1" dirty="0"/>
              <a:t>• The railroad had to pay the Simpsons $3,500 in </a:t>
            </a:r>
            <a:r>
              <a:rPr lang="en-US" sz="2800" b="1" dirty="0" smtClean="0"/>
              <a:t>damages, a large amount of money in 1883.</a:t>
            </a:r>
            <a:endParaRPr lang="en-US" dirty="0"/>
          </a:p>
        </p:txBody>
      </p:sp>
      <p:sp>
        <p:nvSpPr>
          <p:cNvPr id="4" name="TextBox 3"/>
          <p:cNvSpPr txBox="1"/>
          <p:nvPr/>
        </p:nvSpPr>
        <p:spPr>
          <a:xfrm>
            <a:off x="11262511" y="6536602"/>
            <a:ext cx="452673" cy="369332"/>
          </a:xfrm>
          <a:prstGeom prst="rect">
            <a:avLst/>
          </a:prstGeom>
          <a:noFill/>
        </p:spPr>
        <p:txBody>
          <a:bodyPr wrap="square" rtlCol="0">
            <a:spAutoFit/>
          </a:bodyPr>
          <a:lstStyle/>
          <a:p>
            <a:r>
              <a:rPr lang="en-US" b="1" dirty="0" smtClean="0"/>
              <a:t>25</a:t>
            </a:r>
            <a:endParaRPr lang="en-US" b="1" dirty="0"/>
          </a:p>
        </p:txBody>
      </p:sp>
    </p:spTree>
    <p:extLst>
      <p:ext uri="{BB962C8B-B14F-4D97-AF65-F5344CB8AC3E}">
        <p14:creationId xmlns:p14="http://schemas.microsoft.com/office/powerpoint/2010/main" val="2622484583"/>
      </p:ext>
    </p:extLst>
  </p:cSld>
  <p:clrMapOvr>
    <a:masterClrMapping/>
  </p:clrMapOvr>
  <p:timing>
    <p:tnLst>
      <p:par>
        <p:cTn id="1" dur="indefinite" restart="never" nodeType="tmRoot"/>
      </p:par>
    </p:tnLst>
  </p:timing>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2014538" y="1752600"/>
            <a:ext cx="8159750" cy="1822450"/>
          </a:xfrm>
        </p:spPr>
        <p:txBody>
          <a:bodyPr/>
          <a:lstStyle/>
          <a:p>
            <a:r>
              <a:rPr lang="en-US" altLang="en-US" b="1" dirty="0" smtClean="0">
                <a:ln>
                  <a:noFill/>
                </a:ln>
                <a:solidFill>
                  <a:srgbClr val="335476"/>
                </a:solidFill>
              </a:rPr>
              <a:t>Important Steps Forward:</a:t>
            </a:r>
            <a:br>
              <a:rPr lang="en-US" altLang="en-US" b="1" dirty="0" smtClean="0">
                <a:ln>
                  <a:noFill/>
                </a:ln>
                <a:solidFill>
                  <a:srgbClr val="335476"/>
                </a:solidFill>
              </a:rPr>
            </a:br>
            <a:r>
              <a:rPr lang="en-US" altLang="en-US" b="1" dirty="0" smtClean="0">
                <a:ln>
                  <a:noFill/>
                </a:ln>
                <a:solidFill>
                  <a:srgbClr val="335476"/>
                </a:solidFill>
              </a:rPr>
              <a:t>Women’s Rights and Civil Rights</a:t>
            </a:r>
          </a:p>
        </p:txBody>
      </p:sp>
      <p:sp>
        <p:nvSpPr>
          <p:cNvPr id="37891" name="Text Placeholder 2"/>
          <p:cNvSpPr>
            <a:spLocks noGrp="1"/>
          </p:cNvSpPr>
          <p:nvPr>
            <p:ph type="body" idx="1"/>
          </p:nvPr>
        </p:nvSpPr>
        <p:spPr>
          <a:xfrm>
            <a:off x="2014538" y="3846513"/>
            <a:ext cx="8159750" cy="954087"/>
          </a:xfrm>
        </p:spPr>
        <p:txBody>
          <a:bodyPr/>
          <a:lstStyle/>
          <a:p>
            <a:endParaRPr lang="en-US" altLang="en-US" sz="4400" b="1" dirty="0" smtClean="0"/>
          </a:p>
        </p:txBody>
      </p:sp>
      <p:sp>
        <p:nvSpPr>
          <p:cNvPr id="2" name="TextBox 1"/>
          <p:cNvSpPr txBox="1"/>
          <p:nvPr/>
        </p:nvSpPr>
        <p:spPr>
          <a:xfrm>
            <a:off x="11262511" y="6536602"/>
            <a:ext cx="497940" cy="369332"/>
          </a:xfrm>
          <a:prstGeom prst="rect">
            <a:avLst/>
          </a:prstGeom>
          <a:noFill/>
        </p:spPr>
        <p:txBody>
          <a:bodyPr wrap="square" rtlCol="0">
            <a:spAutoFit/>
          </a:bodyPr>
          <a:lstStyle/>
          <a:p>
            <a:r>
              <a:rPr lang="en-US" b="1" dirty="0" smtClean="0"/>
              <a:t>26</a:t>
            </a:r>
            <a:endParaRPr lang="en-US" b="1" dirty="0"/>
          </a:p>
        </p:txBody>
      </p:sp>
    </p:spTree>
    <p:extLst>
      <p:ext uri="{BB962C8B-B14F-4D97-AF65-F5344CB8AC3E}">
        <p14:creationId xmlns:p14="http://schemas.microsoft.com/office/powerpoint/2010/main" val="3086265186"/>
      </p:ext>
    </p:extLst>
  </p:cSld>
  <p:clrMapOvr>
    <a:masterClrMapping/>
  </p:clrMapOvr>
  <p:timing>
    <p:tnLst>
      <p:par>
        <p:cTn id="1" dur="indefinite" restart="never" nodeType="tmRoot"/>
      </p:par>
    </p:tnLst>
  </p:timing>
</p:sld>
</file>

<file path=ppt/slides/slide27.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b="1" dirty="0" smtClean="0">
                <a:solidFill>
                  <a:srgbClr val="335476"/>
                </a:solidFill>
                <a:latin typeface="Century Gothic"/>
                <a:cs typeface="Century Gothic"/>
              </a:rPr>
              <a:t>A Special Case: </a:t>
            </a:r>
            <a:r>
              <a:rPr lang="en-US" b="1" dirty="0" smtClean="0">
                <a:solidFill>
                  <a:srgbClr val="335476"/>
                </a:solidFill>
              </a:rPr>
              <a:t/>
            </a:r>
            <a:br>
              <a:rPr lang="en-US" b="1" dirty="0" smtClean="0">
                <a:solidFill>
                  <a:srgbClr val="335476"/>
                </a:solidFill>
              </a:rPr>
            </a:br>
            <a:r>
              <a:rPr lang="en-US" b="1" i="1" dirty="0" smtClean="0">
                <a:solidFill>
                  <a:schemeClr val="accent4">
                    <a:lumMod val="75000"/>
                  </a:schemeClr>
                </a:solidFill>
                <a:latin typeface="Century Gothic"/>
                <a:cs typeface="Century Gothic"/>
              </a:rPr>
              <a:t>Johnson v. </a:t>
            </a:r>
            <a:r>
              <a:rPr lang="en-US" b="1" i="1" dirty="0" err="1" smtClean="0">
                <a:solidFill>
                  <a:schemeClr val="accent4">
                    <a:lumMod val="75000"/>
                  </a:schemeClr>
                </a:solidFill>
                <a:latin typeface="Century Gothic"/>
                <a:cs typeface="Century Gothic"/>
              </a:rPr>
              <a:t>Darr</a:t>
            </a:r>
            <a:r>
              <a:rPr lang="en-US" b="1" i="1" dirty="0" smtClean="0">
                <a:solidFill>
                  <a:schemeClr val="accent4">
                    <a:lumMod val="75000"/>
                  </a:schemeClr>
                </a:solidFill>
                <a:latin typeface="Century Gothic"/>
                <a:cs typeface="Century Gothic"/>
              </a:rPr>
              <a:t> —1925</a:t>
            </a:r>
            <a:endParaRPr lang="en-US" b="1" i="1" dirty="0">
              <a:solidFill>
                <a:schemeClr val="accent4">
                  <a:lumMod val="75000"/>
                </a:schemeClr>
              </a:solidFill>
              <a:latin typeface="Century Gothic"/>
              <a:cs typeface="Century Gothic"/>
            </a:endParaRPr>
          </a:p>
        </p:txBody>
      </p:sp>
      <p:sp>
        <p:nvSpPr>
          <p:cNvPr id="43011" name="Content Placeholder 2"/>
          <p:cNvSpPr>
            <a:spLocks noGrp="1"/>
          </p:cNvSpPr>
          <p:nvPr>
            <p:ph sz="half" idx="1"/>
          </p:nvPr>
        </p:nvSpPr>
        <p:spPr>
          <a:xfrm>
            <a:off x="1298575" y="2560638"/>
            <a:ext cx="6202892" cy="3349095"/>
          </a:xfrm>
        </p:spPr>
        <p:txBody>
          <a:bodyPr anchor="ctr">
            <a:normAutofit fontScale="92500" lnSpcReduction="20000"/>
          </a:bodyPr>
          <a:lstStyle/>
          <a:p>
            <a:pPr marL="171450" indent="-171450">
              <a:buNone/>
            </a:pPr>
            <a:r>
              <a:rPr lang="en-US" altLang="en-US" dirty="0" smtClean="0"/>
              <a:t>• </a:t>
            </a:r>
            <a:r>
              <a:rPr lang="en-US" altLang="en-US" sz="2800" b="1" dirty="0" smtClean="0"/>
              <a:t>The </a:t>
            </a:r>
            <a:r>
              <a:rPr lang="en-US" sz="2800" b="1" dirty="0" smtClean="0"/>
              <a:t>Woodmen of the World (WOW) claimed ownership of two tracts of land in El Paso.</a:t>
            </a:r>
          </a:p>
          <a:p>
            <a:pPr marL="171450" indent="-171450">
              <a:buNone/>
            </a:pPr>
            <a:r>
              <a:rPr lang="en-US" sz="2800" b="1" dirty="0" smtClean="0"/>
              <a:t>• A man named Johnson claimed the land was his for payment of a WOW member’s debts. </a:t>
            </a:r>
          </a:p>
          <a:p>
            <a:pPr marL="171450" indent="-171450">
              <a:buNone/>
            </a:pPr>
            <a:r>
              <a:rPr lang="en-US" sz="2800" b="1" dirty="0" smtClean="0"/>
              <a:t>• The </a:t>
            </a:r>
            <a:r>
              <a:rPr lang="en-US" sz="2800" b="1" dirty="0"/>
              <a:t>case made history because the Supreme Court that heard it was made up of women</a:t>
            </a:r>
            <a:r>
              <a:rPr lang="en-US" sz="2800" b="1" dirty="0" smtClean="0"/>
              <a:t>!</a:t>
            </a:r>
            <a:endParaRPr lang="en-US" sz="2800" b="1" dirty="0"/>
          </a:p>
        </p:txBody>
      </p:sp>
      <p:pic>
        <p:nvPicPr>
          <p:cNvPr id="10" name="Content Placeholder 9" descr="WOW+Cert.png"/>
          <p:cNvPicPr>
            <a:picLocks noGrp="1" noChangeAspect="1"/>
          </p:cNvPicPr>
          <p:nvPr>
            <p:ph sz="half" idx="2"/>
          </p:nvPr>
        </p:nvPicPr>
        <p:blipFill>
          <a:blip r:embed="rId4">
            <a:extLst>
              <a:ext uri="{28A0092B-C50C-407E-A947-70E740481C1C}">
                <a14:useLocalDpi xmlns:a14="http://schemas.microsoft.com/office/drawing/2010/main" val="0"/>
              </a:ext>
            </a:extLst>
          </a:blip>
          <a:srcRect t="18008" b="18008"/>
          <a:stretch>
            <a:fillRect/>
          </a:stretch>
        </p:blipFill>
        <p:spPr>
          <a:xfrm>
            <a:off x="7670800" y="2560638"/>
            <a:ext cx="3311969" cy="3357562"/>
          </a:xfrm>
        </p:spPr>
      </p:pic>
      <p:sp>
        <p:nvSpPr>
          <p:cNvPr id="3" name="TextBox 2"/>
          <p:cNvSpPr txBox="1"/>
          <p:nvPr/>
        </p:nvSpPr>
        <p:spPr>
          <a:xfrm>
            <a:off x="11244404" y="6455121"/>
            <a:ext cx="552261" cy="369332"/>
          </a:xfrm>
          <a:prstGeom prst="rect">
            <a:avLst/>
          </a:prstGeom>
          <a:noFill/>
        </p:spPr>
        <p:txBody>
          <a:bodyPr wrap="square" rtlCol="0">
            <a:spAutoFit/>
          </a:bodyPr>
          <a:lstStyle/>
          <a:p>
            <a:r>
              <a:rPr lang="en-US" b="1" dirty="0" smtClean="0"/>
              <a:t>27</a:t>
            </a:r>
            <a:endParaRPr lang="en-US" b="1" dirty="0"/>
          </a:p>
        </p:txBody>
      </p:sp>
    </p:spTree>
    <p:extLst>
      <p:ext uri="{BB962C8B-B14F-4D97-AF65-F5344CB8AC3E}">
        <p14:creationId xmlns:p14="http://schemas.microsoft.com/office/powerpoint/2010/main" val="840257752"/>
      </p:ext>
    </p:extLst>
  </p:cSld>
  <p:clrMapOvr>
    <a:masterClrMapping/>
  </p:clrMapOvr>
  <p:timing>
    <p:tnLst>
      <p:par>
        <p:cTn id="1" dur="indefinite" restart="never" nodeType="tmRoot"/>
      </p:par>
    </p:tnLst>
  </p:timing>
</p:sld>
</file>

<file path=ppt/slides/slide2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b="1" dirty="0" smtClean="0">
                <a:solidFill>
                  <a:srgbClr val="335476"/>
                </a:solidFill>
              </a:rPr>
              <a:t>The</a:t>
            </a:r>
            <a:r>
              <a:rPr lang="en-US" sz="4000" b="1" dirty="0">
                <a:solidFill>
                  <a:srgbClr val="335476"/>
                </a:solidFill>
              </a:rPr>
              <a:t> </a:t>
            </a:r>
            <a:r>
              <a:rPr lang="en-US" sz="4000" b="1" dirty="0" smtClean="0">
                <a:solidFill>
                  <a:srgbClr val="335476"/>
                </a:solidFill>
              </a:rPr>
              <a:t>First </a:t>
            </a:r>
            <a:r>
              <a:rPr lang="en-US" sz="4000" b="1" dirty="0">
                <a:solidFill>
                  <a:srgbClr val="335476"/>
                </a:solidFill>
              </a:rPr>
              <a:t>All-Woman Supreme Court </a:t>
            </a:r>
            <a:r>
              <a:rPr lang="en-US" sz="4000" b="1" dirty="0" smtClean="0">
                <a:solidFill>
                  <a:srgbClr val="335476"/>
                </a:solidFill>
              </a:rPr>
              <a:t/>
            </a:r>
            <a:br>
              <a:rPr lang="en-US" sz="4000" b="1" dirty="0" smtClean="0">
                <a:solidFill>
                  <a:srgbClr val="335476"/>
                </a:solidFill>
              </a:rPr>
            </a:br>
            <a:r>
              <a:rPr lang="en-US" sz="4000" b="1" dirty="0" smtClean="0">
                <a:solidFill>
                  <a:srgbClr val="335476"/>
                </a:solidFill>
              </a:rPr>
              <a:t>in </a:t>
            </a:r>
            <a:r>
              <a:rPr lang="en-US" sz="4000" b="1" dirty="0">
                <a:solidFill>
                  <a:srgbClr val="335476"/>
                </a:solidFill>
              </a:rPr>
              <a:t>the United </a:t>
            </a:r>
            <a:r>
              <a:rPr lang="en-US" sz="4000" b="1" dirty="0" smtClean="0">
                <a:solidFill>
                  <a:srgbClr val="335476"/>
                </a:solidFill>
              </a:rPr>
              <a:t>States</a:t>
            </a:r>
            <a:endParaRPr lang="en-US" sz="4000" b="1" dirty="0">
              <a:solidFill>
                <a:srgbClr val="335476"/>
              </a:solidFill>
            </a:endParaRPr>
          </a:p>
        </p:txBody>
      </p:sp>
      <p:sp>
        <p:nvSpPr>
          <p:cNvPr id="38915" name="Content Placeholder 2"/>
          <p:cNvSpPr>
            <a:spLocks noGrp="1"/>
          </p:cNvSpPr>
          <p:nvPr>
            <p:ph sz="half" idx="1"/>
          </p:nvPr>
        </p:nvSpPr>
        <p:spPr>
          <a:xfrm>
            <a:off x="1037230" y="2560638"/>
            <a:ext cx="5759355" cy="3309937"/>
          </a:xfrm>
        </p:spPr>
        <p:txBody>
          <a:bodyPr anchor="ctr">
            <a:noAutofit/>
          </a:bodyPr>
          <a:lstStyle/>
          <a:p>
            <a:r>
              <a:rPr lang="en-US" altLang="en-US" sz="2500" b="1" dirty="0" smtClean="0"/>
              <a:t>Governor Pat Neff appointed three women lawyers to serve on the Texas Supreme Court to hear the WOW case.</a:t>
            </a:r>
          </a:p>
          <a:p>
            <a:r>
              <a:rPr lang="en-US" altLang="en-US" sz="2500" b="1" dirty="0" smtClean="0"/>
              <a:t>The regular Justices, all men, were disqualified because they had what is called a “conflict of interest.” </a:t>
            </a:r>
          </a:p>
          <a:p>
            <a:r>
              <a:rPr lang="en-US" altLang="en-US" sz="2500" b="1" dirty="0" smtClean="0"/>
              <a:t>They all belonged to the WOW fraternal (men only) organization.</a:t>
            </a:r>
            <a:endParaRPr lang="en-US" altLang="en-US" sz="2500" dirty="0" smtClean="0"/>
          </a:p>
        </p:txBody>
      </p:sp>
      <p:pic>
        <p:nvPicPr>
          <p:cNvPr id="38916" name="Content Placeholder 4" descr="Macintosh HD:Users:Marilyn:Desktop:PowerPoint images:All Woman Court.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110484" y="2560638"/>
            <a:ext cx="3786116" cy="3309937"/>
          </a:xfrm>
        </p:spPr>
      </p:pic>
      <p:sp>
        <p:nvSpPr>
          <p:cNvPr id="3" name="TextBox 2"/>
          <p:cNvSpPr txBox="1"/>
          <p:nvPr/>
        </p:nvSpPr>
        <p:spPr>
          <a:xfrm>
            <a:off x="11280618" y="6518495"/>
            <a:ext cx="516047" cy="369332"/>
          </a:xfrm>
          <a:prstGeom prst="rect">
            <a:avLst/>
          </a:prstGeom>
          <a:noFill/>
        </p:spPr>
        <p:txBody>
          <a:bodyPr wrap="square" rtlCol="0">
            <a:spAutoFit/>
          </a:bodyPr>
          <a:lstStyle/>
          <a:p>
            <a:r>
              <a:rPr lang="en-US" b="1" dirty="0" smtClean="0"/>
              <a:t>28</a:t>
            </a:r>
            <a:endParaRPr lang="en-US" b="1" dirty="0"/>
          </a:p>
        </p:txBody>
      </p:sp>
    </p:spTree>
    <p:extLst>
      <p:ext uri="{BB962C8B-B14F-4D97-AF65-F5344CB8AC3E}">
        <p14:creationId xmlns:p14="http://schemas.microsoft.com/office/powerpoint/2010/main" val="1609358427"/>
      </p:ext>
    </p:extLst>
  </p:cSld>
  <p:clrMapOvr>
    <a:masterClrMapping/>
  </p:clrMapOvr>
  <p:timing>
    <p:tnLst>
      <p:par>
        <p:cTn id="1" dur="indefinite" restart="never" nodeType="tmRoot"/>
      </p:par>
    </p:tnLst>
  </p:timing>
</p:sld>
</file>

<file path=ppt/slides/slide2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1950 – An </a:t>
            </a:r>
            <a:r>
              <a:rPr lang="en-US" b="1" dirty="0">
                <a:solidFill>
                  <a:srgbClr val="335476"/>
                </a:solidFill>
              </a:rPr>
              <a:t>E</a:t>
            </a:r>
            <a:r>
              <a:rPr lang="en-US" b="1" dirty="0" smtClean="0">
                <a:solidFill>
                  <a:srgbClr val="335476"/>
                </a:solidFill>
              </a:rPr>
              <a:t>arly </a:t>
            </a:r>
            <a:r>
              <a:rPr lang="en-US" b="1" dirty="0">
                <a:solidFill>
                  <a:srgbClr val="335476"/>
                </a:solidFill>
              </a:rPr>
              <a:t>C</a:t>
            </a:r>
            <a:r>
              <a:rPr lang="en-US" b="1" dirty="0" smtClean="0">
                <a:solidFill>
                  <a:srgbClr val="335476"/>
                </a:solidFill>
              </a:rPr>
              <a:t>ivil Rights Victory </a:t>
            </a:r>
            <a:br>
              <a:rPr lang="en-US" b="1" dirty="0" smtClean="0">
                <a:solidFill>
                  <a:srgbClr val="335476"/>
                </a:solidFill>
              </a:rPr>
            </a:br>
            <a:r>
              <a:rPr lang="en-US" b="1" dirty="0" smtClean="0">
                <a:solidFill>
                  <a:srgbClr val="335476"/>
                </a:solidFill>
              </a:rPr>
              <a:t>in </a:t>
            </a:r>
            <a:r>
              <a:rPr lang="en-US" b="1" dirty="0">
                <a:solidFill>
                  <a:srgbClr val="335476"/>
                </a:solidFill>
              </a:rPr>
              <a:t>the C</a:t>
            </a:r>
            <a:r>
              <a:rPr lang="en-US" b="1" dirty="0" smtClean="0">
                <a:solidFill>
                  <a:srgbClr val="335476"/>
                </a:solidFill>
              </a:rPr>
              <a:t>ourts</a:t>
            </a:r>
            <a:endParaRPr lang="en-US" b="1" dirty="0">
              <a:solidFill>
                <a:srgbClr val="335476"/>
              </a:solidFill>
            </a:endParaRPr>
          </a:p>
        </p:txBody>
      </p:sp>
      <p:sp>
        <p:nvSpPr>
          <p:cNvPr id="43011" name="Content Placeholder 2"/>
          <p:cNvSpPr>
            <a:spLocks noGrp="1"/>
          </p:cNvSpPr>
          <p:nvPr>
            <p:ph sz="half" idx="1"/>
          </p:nvPr>
        </p:nvSpPr>
        <p:spPr>
          <a:xfrm>
            <a:off x="1298575" y="2560638"/>
            <a:ext cx="4718050" cy="3309937"/>
          </a:xfrm>
        </p:spPr>
        <p:txBody>
          <a:bodyPr>
            <a:normAutofit fontScale="85000" lnSpcReduction="10000"/>
          </a:bodyPr>
          <a:lstStyle/>
          <a:p>
            <a:r>
              <a:rPr lang="en-US" altLang="en-US" sz="3000" b="1" dirty="0" smtClean="0"/>
              <a:t>A landmark U.S. Supreme Court case from Texas, </a:t>
            </a:r>
            <a:r>
              <a:rPr lang="en-US" altLang="en-US" sz="3000" b="1" i="1" dirty="0" err="1" smtClean="0">
                <a:latin typeface="Athelas Regular"/>
                <a:cs typeface="Athelas Regular"/>
              </a:rPr>
              <a:t>Sweatt</a:t>
            </a:r>
            <a:r>
              <a:rPr lang="en-US" altLang="en-US" sz="3000" b="1" i="1" dirty="0" smtClean="0">
                <a:latin typeface="Athelas Regular"/>
                <a:cs typeface="Athelas Regular"/>
              </a:rPr>
              <a:t> v. Painter</a:t>
            </a:r>
            <a:r>
              <a:rPr lang="en-US" altLang="en-US" sz="3000" b="1" dirty="0" smtClean="0"/>
              <a:t>, opens the University of Texas Law School to African Americans.</a:t>
            </a:r>
          </a:p>
          <a:p>
            <a:r>
              <a:rPr lang="en-US" altLang="en-US" sz="3000" b="1" dirty="0" smtClean="0"/>
              <a:t>After that, “separate but unequal” schools were challenged more and more.</a:t>
            </a:r>
          </a:p>
          <a:p>
            <a:endParaRPr lang="en-US" altLang="en-US" dirty="0" smtClean="0"/>
          </a:p>
        </p:txBody>
      </p:sp>
      <p:pic>
        <p:nvPicPr>
          <p:cNvPr id="43012" name="Content Placeholder 4" descr="Macintosh HD:Users:Marilyn:Desktop:Sweatt in line at UT .tiff"/>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57252" y="2516237"/>
            <a:ext cx="2881082" cy="3300520"/>
          </a:xfrm>
        </p:spPr>
      </p:pic>
      <p:sp>
        <p:nvSpPr>
          <p:cNvPr id="7" name="Rectangle 6"/>
          <p:cNvSpPr/>
          <p:nvPr/>
        </p:nvSpPr>
        <p:spPr>
          <a:xfrm>
            <a:off x="6016625" y="5867400"/>
            <a:ext cx="5168900" cy="307975"/>
          </a:xfrm>
          <a:prstGeom prst="rect">
            <a:avLst/>
          </a:prstGeom>
        </p:spPr>
        <p:txBody>
          <a:bodyPr>
            <a:spAutoFit/>
          </a:bodyPr>
          <a:lstStyle/>
          <a:p>
            <a:pPr algn="ctr">
              <a:defRPr/>
            </a:pPr>
            <a:r>
              <a:rPr lang="en-US" sz="1400" b="1" dirty="0" err="1" smtClean="0">
                <a:solidFill>
                  <a:prstClr val="black">
                    <a:lumMod val="85000"/>
                    <a:lumOff val="15000"/>
                  </a:prstClr>
                </a:solidFill>
                <a:cs typeface="Arial" panose="020B0604020202020204" pitchFamily="34" charset="0"/>
              </a:rPr>
              <a:t>Heman</a:t>
            </a:r>
            <a:r>
              <a:rPr lang="en-US" sz="1400" b="1" dirty="0" smtClean="0">
                <a:solidFill>
                  <a:prstClr val="black"/>
                </a:solidFill>
                <a:ea typeface="MS Mincho"/>
                <a:cs typeface="Times New Roman" panose="02020603050405020304" pitchFamily="18" charset="0"/>
              </a:rPr>
              <a:t> </a:t>
            </a:r>
            <a:r>
              <a:rPr lang="en-US" sz="1400" b="1" dirty="0" err="1">
                <a:solidFill>
                  <a:prstClr val="black"/>
                </a:solidFill>
                <a:ea typeface="MS Mincho"/>
                <a:cs typeface="Times New Roman" panose="02020603050405020304" pitchFamily="18" charset="0"/>
              </a:rPr>
              <a:t>Sweatt</a:t>
            </a:r>
            <a:r>
              <a:rPr lang="en-US" sz="1400" b="1" dirty="0">
                <a:solidFill>
                  <a:prstClr val="black"/>
                </a:solidFill>
                <a:ea typeface="MS Mincho"/>
                <a:cs typeface="Times New Roman" panose="02020603050405020304" pitchFamily="18" charset="0"/>
              </a:rPr>
              <a:t> waits in line to register for courses at UT Law.</a:t>
            </a:r>
          </a:p>
        </p:txBody>
      </p:sp>
      <p:sp>
        <p:nvSpPr>
          <p:cNvPr id="3" name="TextBox 2"/>
          <p:cNvSpPr txBox="1"/>
          <p:nvPr/>
        </p:nvSpPr>
        <p:spPr>
          <a:xfrm>
            <a:off x="11298725" y="6473228"/>
            <a:ext cx="497940" cy="369332"/>
          </a:xfrm>
          <a:prstGeom prst="rect">
            <a:avLst/>
          </a:prstGeom>
          <a:noFill/>
        </p:spPr>
        <p:txBody>
          <a:bodyPr wrap="square" rtlCol="0">
            <a:spAutoFit/>
          </a:bodyPr>
          <a:lstStyle/>
          <a:p>
            <a:r>
              <a:rPr lang="en-US" b="1" dirty="0" smtClean="0"/>
              <a:t>29</a:t>
            </a:r>
            <a:endParaRPr lang="en-US" b="1" dirty="0"/>
          </a:p>
        </p:txBody>
      </p:sp>
    </p:spTree>
    <p:extLst>
      <p:ext uri="{BB962C8B-B14F-4D97-AF65-F5344CB8AC3E}">
        <p14:creationId xmlns:p14="http://schemas.microsoft.com/office/powerpoint/2010/main" val="851666519"/>
      </p:ext>
    </p:extLst>
  </p:cSld>
  <p:clrMapOvr>
    <a:masterClrMapping/>
  </p:clrMapOvr>
  <p:timing>
    <p:tnLst>
      <p:par>
        <p:cTn id="1" dur="indefinite" restart="never" nodeType="tmRoot"/>
      </p:par>
    </p:tnLst>
  </p:timing>
</p:sld>
</file>

<file path=ppt/slides/slide3.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6000" b="-16000"/>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6"/>
            <a:ext cx="9931079" cy="5208407"/>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spcAft>
                <a:spcPts val="600"/>
              </a:spcAft>
              <a:tabLst>
                <a:tab pos="9144000" algn="r"/>
              </a:tabLst>
            </a:pPr>
            <a:r>
              <a:rPr lang="en-US" sz="2800" b="1" i="1" dirty="0" smtClean="0">
                <a:solidFill>
                  <a:schemeClr val="accent2"/>
                </a:solidFill>
              </a:rPr>
              <a:t>“The rule of law . . . ensures justice between [people], however humble the one and however powerful </a:t>
            </a:r>
            <a:br>
              <a:rPr lang="en-US" sz="2800" b="1" i="1" dirty="0" smtClean="0">
                <a:solidFill>
                  <a:schemeClr val="accent2"/>
                </a:solidFill>
              </a:rPr>
            </a:br>
            <a:r>
              <a:rPr lang="en-US" sz="2800" b="1" i="1" dirty="0" smtClean="0">
                <a:solidFill>
                  <a:schemeClr val="accent2"/>
                </a:solidFill>
              </a:rPr>
              <a:t>the other.”</a:t>
            </a:r>
            <a:br>
              <a:rPr lang="en-US" sz="2800" b="1" i="1" dirty="0" smtClean="0">
                <a:solidFill>
                  <a:schemeClr val="accent2"/>
                </a:solidFill>
              </a:rPr>
            </a:br>
            <a:r>
              <a:rPr lang="en-US" sz="2800" b="1" dirty="0" smtClean="0">
                <a:solidFill>
                  <a:schemeClr val="accent2"/>
                </a:solidFill>
              </a:rPr>
              <a:t>   	—</a:t>
            </a:r>
            <a:r>
              <a:rPr lang="en-US" sz="2800" b="1" cap="small" dirty="0" smtClean="0">
                <a:solidFill>
                  <a:schemeClr val="accent2"/>
                </a:solidFill>
              </a:rPr>
              <a:t>President Dwight Eisenhower</a:t>
            </a:r>
            <a:r>
              <a:rPr lang="en-US" sz="2800" b="1" dirty="0" smtClean="0"/>
              <a:t/>
            </a:r>
            <a:br>
              <a:rPr lang="en-US" sz="2800" b="1" dirty="0" smtClean="0"/>
            </a:br>
            <a:endParaRPr lang="en-US" sz="2800" b="1" dirty="0"/>
          </a:p>
        </p:txBody>
      </p:sp>
      <p:sp>
        <p:nvSpPr>
          <p:cNvPr id="12" name="Content Placeholder 11"/>
          <p:cNvSpPr>
            <a:spLocks noGrp="1"/>
          </p:cNvSpPr>
          <p:nvPr>
            <p:ph idx="1"/>
          </p:nvPr>
        </p:nvSpPr>
        <p:spPr>
          <a:xfrm>
            <a:off x="1782502" y="2671638"/>
            <a:ext cx="9722111" cy="2270752"/>
          </a:xfrm>
        </p:spPr>
        <p:txBody>
          <a:bodyPr>
            <a:normAutofit/>
          </a:bodyPr>
          <a:lstStyle/>
          <a:p>
            <a:pPr>
              <a:spcAft>
                <a:spcPts val="600"/>
              </a:spcAft>
            </a:pPr>
            <a:r>
              <a:rPr lang="en-US" sz="2400" b="1" dirty="0"/>
              <a:t>The rule of law </a:t>
            </a:r>
            <a:r>
              <a:rPr lang="en-US" sz="2400" b="1" dirty="0" smtClean="0"/>
              <a:t>is </a:t>
            </a:r>
            <a:r>
              <a:rPr lang="en-US" sz="2400" b="1" dirty="0"/>
              <a:t>a system of self-government in which </a:t>
            </a:r>
            <a:r>
              <a:rPr lang="en-US" sz="2400" b="1" dirty="0" smtClean="0"/>
              <a:t>everyone, </a:t>
            </a:r>
            <a:r>
              <a:rPr lang="en-US" sz="2400" b="1" dirty="0"/>
              <a:t>including the </a:t>
            </a:r>
            <a:r>
              <a:rPr lang="en-US" sz="2400" b="1" dirty="0" smtClean="0"/>
              <a:t>government and its officials, is required to follow </a:t>
            </a:r>
            <a:r>
              <a:rPr lang="en-US" sz="2400" b="1" dirty="0"/>
              <a:t>the law.</a:t>
            </a:r>
          </a:p>
          <a:p>
            <a:pPr>
              <a:spcAft>
                <a:spcPts val="600"/>
              </a:spcAft>
            </a:pPr>
            <a:r>
              <a:rPr lang="en-US" sz="2400" b="1" dirty="0" smtClean="0"/>
              <a:t>Courts help preserve the rule of law by making independent decisions and by applying the law equally to all people.</a:t>
            </a:r>
            <a:endParaRPr lang="en-US" sz="2400" b="1" dirty="0"/>
          </a:p>
          <a:p>
            <a:pPr>
              <a:spcAft>
                <a:spcPts val="600"/>
              </a:spcAft>
            </a:pPr>
            <a:endParaRPr lang="en-US" sz="2400" b="1" dirty="0"/>
          </a:p>
        </p:txBody>
      </p:sp>
      <p:sp>
        <p:nvSpPr>
          <p:cNvPr id="2" name="TextBox 1"/>
          <p:cNvSpPr txBox="1"/>
          <p:nvPr/>
        </p:nvSpPr>
        <p:spPr>
          <a:xfrm>
            <a:off x="11380206" y="6364586"/>
            <a:ext cx="516047" cy="369332"/>
          </a:xfrm>
          <a:prstGeom prst="rect">
            <a:avLst/>
          </a:prstGeom>
          <a:noFill/>
        </p:spPr>
        <p:txBody>
          <a:bodyPr wrap="square" rtlCol="0">
            <a:spAutoFit/>
          </a:bodyPr>
          <a:lstStyle/>
          <a:p>
            <a:r>
              <a:rPr lang="en-US" dirty="0" smtClean="0">
                <a:solidFill>
                  <a:schemeClr val="bg1"/>
                </a:solidFill>
              </a:rPr>
              <a:t>3</a:t>
            </a:r>
            <a:endParaRPr lang="en-US" dirty="0">
              <a:solidFill>
                <a:schemeClr val="bg1"/>
              </a:solidFill>
            </a:endParaRPr>
          </a:p>
        </p:txBody>
      </p:sp>
    </p:spTree>
    <p:extLst>
      <p:ext uri="{BB962C8B-B14F-4D97-AF65-F5344CB8AC3E}">
        <p14:creationId xmlns:p14="http://schemas.microsoft.com/office/powerpoint/2010/main" val="2872349030"/>
      </p:ext>
    </p:extLst>
  </p:cSld>
  <p:clrMapOvr>
    <a:masterClrMapping/>
  </p:clrMapOvr>
  <p:timing>
    <p:tnLst>
      <p:par>
        <p:cTn id="1" dur="indefinite" restart="never" nodeType="tmRoot"/>
      </p:par>
    </p:tnLst>
  </p:timing>
</p:sld>
</file>

<file path=ppt/slides/slide30.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1954 – A Civil Rights Victory </a:t>
            </a:r>
            <a:r>
              <a:rPr lang="en-US" b="1" dirty="0">
                <a:solidFill>
                  <a:srgbClr val="335476"/>
                </a:solidFill>
              </a:rPr>
              <a:t>for </a:t>
            </a:r>
            <a:r>
              <a:rPr lang="en-US" b="1" dirty="0" smtClean="0">
                <a:solidFill>
                  <a:srgbClr val="335476"/>
                </a:solidFill>
              </a:rPr>
              <a:t/>
            </a:r>
            <a:br>
              <a:rPr lang="en-US" b="1" dirty="0" smtClean="0">
                <a:solidFill>
                  <a:srgbClr val="335476"/>
                </a:solidFill>
              </a:rPr>
            </a:br>
            <a:r>
              <a:rPr lang="en-US" b="1" dirty="0" smtClean="0">
                <a:solidFill>
                  <a:srgbClr val="335476"/>
                </a:solidFill>
              </a:rPr>
              <a:t>Mexican Americans</a:t>
            </a:r>
            <a:endParaRPr lang="en-US" b="1" dirty="0">
              <a:solidFill>
                <a:srgbClr val="335476"/>
              </a:solidFill>
            </a:endParaRPr>
          </a:p>
        </p:txBody>
      </p:sp>
      <p:sp>
        <p:nvSpPr>
          <p:cNvPr id="44035" name="Content Placeholder 2"/>
          <p:cNvSpPr>
            <a:spLocks noGrp="1"/>
          </p:cNvSpPr>
          <p:nvPr>
            <p:ph sz="half" idx="1"/>
          </p:nvPr>
        </p:nvSpPr>
        <p:spPr>
          <a:xfrm>
            <a:off x="1298575" y="2560638"/>
            <a:ext cx="4718050" cy="3309937"/>
          </a:xfrm>
        </p:spPr>
        <p:txBody>
          <a:bodyPr>
            <a:noAutofit/>
          </a:bodyPr>
          <a:lstStyle/>
          <a:p>
            <a:r>
              <a:rPr lang="en-US" altLang="en-US" b="1" dirty="0" smtClean="0"/>
              <a:t>The landmark </a:t>
            </a:r>
            <a:r>
              <a:rPr lang="en-US" altLang="en-US" b="1" i="1" dirty="0" smtClean="0">
                <a:latin typeface="Times New Roman"/>
                <a:cs typeface="Times New Roman"/>
              </a:rPr>
              <a:t>Hernandez v. State of Texas</a:t>
            </a:r>
            <a:r>
              <a:rPr lang="en-US" altLang="en-US" b="1" dirty="0" smtClean="0">
                <a:latin typeface="Times New Roman"/>
                <a:cs typeface="Times New Roman"/>
              </a:rPr>
              <a:t> </a:t>
            </a:r>
            <a:r>
              <a:rPr lang="en-US" altLang="en-US" b="1" dirty="0" smtClean="0"/>
              <a:t>case gives Mexican Americans important rights under the U.S. Constitution’s 14th Amendment.</a:t>
            </a:r>
          </a:p>
          <a:p>
            <a:r>
              <a:rPr lang="en-US" altLang="en-US" b="1" dirty="0" smtClean="0"/>
              <a:t>The ruling means they can’t be barred from schools or juries because they are </a:t>
            </a:r>
            <a:r>
              <a:rPr lang="en-US" altLang="en-US" b="1" dirty="0" smtClean="0"/>
              <a:t>Hispanic.</a:t>
            </a:r>
            <a:endParaRPr lang="en-US" altLang="en-US" b="1" dirty="0" smtClean="0"/>
          </a:p>
        </p:txBody>
      </p:sp>
      <p:pic>
        <p:nvPicPr>
          <p:cNvPr id="44036"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81725" y="3009900"/>
            <a:ext cx="4718050" cy="2411413"/>
          </a:xfrm>
        </p:spPr>
      </p:pic>
      <p:sp>
        <p:nvSpPr>
          <p:cNvPr id="44037" name="Rectangle 5"/>
          <p:cNvSpPr>
            <a:spLocks noChangeArrowheads="1"/>
          </p:cNvSpPr>
          <p:nvPr/>
        </p:nvSpPr>
        <p:spPr bwMode="auto">
          <a:xfrm>
            <a:off x="5754688" y="5592763"/>
            <a:ext cx="5572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fontAlgn="base">
              <a:spcBef>
                <a:spcPct val="0"/>
              </a:spcBef>
              <a:spcAft>
                <a:spcPct val="0"/>
              </a:spcAft>
              <a:defRPr>
                <a:solidFill>
                  <a:schemeClr val="tx1"/>
                </a:solidFill>
                <a:latin typeface="Garamond" panose="02020404030301010803" pitchFamily="18" charset="0"/>
              </a:defRPr>
            </a:lvl6pPr>
            <a:lvl7pPr marL="2971800" indent="-228600" fontAlgn="base">
              <a:spcBef>
                <a:spcPct val="0"/>
              </a:spcBef>
              <a:spcAft>
                <a:spcPct val="0"/>
              </a:spcAft>
              <a:defRPr>
                <a:solidFill>
                  <a:schemeClr val="tx1"/>
                </a:solidFill>
                <a:latin typeface="Garamond" panose="02020404030301010803" pitchFamily="18" charset="0"/>
              </a:defRPr>
            </a:lvl7pPr>
            <a:lvl8pPr marL="3429000" indent="-228600" fontAlgn="base">
              <a:spcBef>
                <a:spcPct val="0"/>
              </a:spcBef>
              <a:spcAft>
                <a:spcPct val="0"/>
              </a:spcAft>
              <a:defRPr>
                <a:solidFill>
                  <a:schemeClr val="tx1"/>
                </a:solidFill>
                <a:latin typeface="Garamond" panose="02020404030301010803" pitchFamily="18" charset="0"/>
              </a:defRPr>
            </a:lvl8pPr>
            <a:lvl9pPr marL="3886200" indent="-228600" fontAlgn="base">
              <a:spcBef>
                <a:spcPct val="0"/>
              </a:spcBef>
              <a:spcAft>
                <a:spcPct val="0"/>
              </a:spcAft>
              <a:defRPr>
                <a:solidFill>
                  <a:schemeClr val="tx1"/>
                </a:solidFill>
                <a:latin typeface="Garamond" panose="02020404030301010803" pitchFamily="18" charset="0"/>
              </a:defRPr>
            </a:lvl9pPr>
          </a:lstStyle>
          <a:p>
            <a:pPr algn="ctr" fontAlgn="base">
              <a:spcBef>
                <a:spcPct val="0"/>
              </a:spcBef>
              <a:spcAft>
                <a:spcPct val="0"/>
              </a:spcAft>
            </a:pPr>
            <a:r>
              <a:rPr lang="en-US" altLang="en-US" sz="1400" b="1" dirty="0">
                <a:solidFill>
                  <a:prstClr val="black"/>
                </a:solidFill>
                <a:ea typeface="MS Mincho" pitchFamily="49" charset="-128"/>
                <a:cs typeface="Times New Roman" panose="02020603050405020304" pitchFamily="18" charset="0"/>
              </a:rPr>
              <a:t>Texas attorney Gus Garcia argues his case </a:t>
            </a:r>
            <a:r>
              <a:rPr lang="en-US" altLang="en-US" sz="1400" b="1" dirty="0" smtClean="0">
                <a:solidFill>
                  <a:prstClr val="black"/>
                </a:solidFill>
                <a:ea typeface="MS Mincho" pitchFamily="49" charset="-128"/>
                <a:cs typeface="Times New Roman" panose="02020603050405020304" pitchFamily="18" charset="0"/>
              </a:rPr>
              <a:t>to </a:t>
            </a:r>
            <a:r>
              <a:rPr lang="en-US" altLang="en-US" sz="1400" b="1" dirty="0">
                <a:solidFill>
                  <a:prstClr val="black"/>
                </a:solidFill>
                <a:ea typeface="MS Mincho" pitchFamily="49" charset="-128"/>
                <a:cs typeface="Times New Roman" panose="02020603050405020304" pitchFamily="18" charset="0"/>
              </a:rPr>
              <a:t>the U.S. Supreme Cour</a:t>
            </a:r>
            <a:r>
              <a:rPr lang="en-US" altLang="en-US" sz="1400" dirty="0">
                <a:solidFill>
                  <a:prstClr val="black"/>
                </a:solidFill>
                <a:ea typeface="MS Mincho" pitchFamily="49" charset="-128"/>
                <a:cs typeface="Times New Roman" panose="02020603050405020304" pitchFamily="18" charset="0"/>
              </a:rPr>
              <a:t>t</a:t>
            </a:r>
          </a:p>
        </p:txBody>
      </p:sp>
      <p:sp>
        <p:nvSpPr>
          <p:cNvPr id="3" name="TextBox 2"/>
          <p:cNvSpPr txBox="1"/>
          <p:nvPr/>
        </p:nvSpPr>
        <p:spPr>
          <a:xfrm>
            <a:off x="11244404" y="6536602"/>
            <a:ext cx="497941" cy="369332"/>
          </a:xfrm>
          <a:prstGeom prst="rect">
            <a:avLst/>
          </a:prstGeom>
          <a:noFill/>
        </p:spPr>
        <p:txBody>
          <a:bodyPr wrap="square" rtlCol="0">
            <a:spAutoFit/>
          </a:bodyPr>
          <a:lstStyle/>
          <a:p>
            <a:r>
              <a:rPr lang="en-US" b="1" dirty="0" smtClean="0"/>
              <a:t>30</a:t>
            </a:r>
            <a:endParaRPr lang="en-US" b="1" dirty="0"/>
          </a:p>
        </p:txBody>
      </p:sp>
    </p:spTree>
    <p:extLst>
      <p:ext uri="{BB962C8B-B14F-4D97-AF65-F5344CB8AC3E}">
        <p14:creationId xmlns:p14="http://schemas.microsoft.com/office/powerpoint/2010/main" val="1470302163"/>
      </p:ext>
    </p:extLst>
  </p:cSld>
  <p:clrMapOvr>
    <a:masterClrMapping/>
  </p:clrMapOvr>
  <p:timing>
    <p:tnLst>
      <p:par>
        <p:cTn id="1" dur="indefinite" restart="never" nodeType="tmRoot"/>
      </p:par>
    </p:tnLst>
  </p:timing>
</p:sld>
</file>

<file path=ppt/slides/slide31.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Law and Order Today</a:t>
            </a:r>
            <a:endParaRPr lang="en-US" b="1" dirty="0"/>
          </a:p>
        </p:txBody>
      </p:sp>
      <p:sp>
        <p:nvSpPr>
          <p:cNvPr id="3" name="Content Placeholder 2"/>
          <p:cNvSpPr>
            <a:spLocks noGrp="1"/>
          </p:cNvSpPr>
          <p:nvPr>
            <p:ph sz="half" idx="1"/>
          </p:nvPr>
        </p:nvSpPr>
        <p:spPr>
          <a:xfrm>
            <a:off x="1298447" y="2560319"/>
            <a:ext cx="9581219" cy="3391747"/>
          </a:xfrm>
        </p:spPr>
        <p:txBody>
          <a:bodyPr/>
          <a:lstStyle/>
          <a:p>
            <a:endParaRPr lang="en-US" dirty="0"/>
          </a:p>
        </p:txBody>
      </p:sp>
      <p:sp>
        <p:nvSpPr>
          <p:cNvPr id="4" name="Content Placeholder 3"/>
          <p:cNvSpPr>
            <a:spLocks noGrp="1"/>
          </p:cNvSpPr>
          <p:nvPr>
            <p:ph sz="half" idx="2"/>
          </p:nvPr>
        </p:nvSpPr>
        <p:spPr/>
        <p:txBody>
          <a:bodyPr/>
          <a:lstStyle/>
          <a:p>
            <a:endParaRPr lang="en-US"/>
          </a:p>
        </p:txBody>
      </p:sp>
      <p:sp>
        <p:nvSpPr>
          <p:cNvPr id="5" name="TextBox 4"/>
          <p:cNvSpPr txBox="1"/>
          <p:nvPr/>
        </p:nvSpPr>
        <p:spPr>
          <a:xfrm>
            <a:off x="10990907" y="6545655"/>
            <a:ext cx="660903" cy="369332"/>
          </a:xfrm>
          <a:prstGeom prst="rect">
            <a:avLst/>
          </a:prstGeom>
          <a:noFill/>
        </p:spPr>
        <p:txBody>
          <a:bodyPr wrap="square" rtlCol="0">
            <a:spAutoFit/>
          </a:bodyPr>
          <a:lstStyle/>
          <a:p>
            <a:r>
              <a:rPr lang="en-US" b="1" dirty="0" smtClean="0"/>
              <a:t>31</a:t>
            </a:r>
            <a:endParaRPr lang="en-US" b="1" dirty="0"/>
          </a:p>
        </p:txBody>
      </p:sp>
    </p:spTree>
    <p:extLst>
      <p:ext uri="{BB962C8B-B14F-4D97-AF65-F5344CB8AC3E}">
        <p14:creationId xmlns:p14="http://schemas.microsoft.com/office/powerpoint/2010/main" val="2972089896"/>
      </p:ext>
    </p:extLst>
  </p:cSld>
  <p:clrMapOvr>
    <a:masterClrMapping/>
  </p:clrMapOvr>
</p:sld>
</file>

<file path=ppt/slides/slide32.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335476"/>
                </a:solidFill>
              </a:rPr>
              <a:t>Some Facts about the </a:t>
            </a:r>
            <a:br>
              <a:rPr lang="en-US" b="1" dirty="0" smtClean="0">
                <a:solidFill>
                  <a:srgbClr val="335476"/>
                </a:solidFill>
              </a:rPr>
            </a:br>
            <a:r>
              <a:rPr lang="en-US" b="1" dirty="0" smtClean="0">
                <a:solidFill>
                  <a:srgbClr val="335476"/>
                </a:solidFill>
              </a:rPr>
              <a:t>Texas Supreme Court</a:t>
            </a:r>
            <a:endParaRPr lang="en-US" dirty="0">
              <a:solidFill>
                <a:srgbClr val="335476"/>
              </a:solidFill>
            </a:endParaRPr>
          </a:p>
        </p:txBody>
      </p:sp>
      <p:sp>
        <p:nvSpPr>
          <p:cNvPr id="3" name="Content Placeholder 2"/>
          <p:cNvSpPr>
            <a:spLocks noGrp="1"/>
          </p:cNvSpPr>
          <p:nvPr>
            <p:ph idx="1"/>
          </p:nvPr>
        </p:nvSpPr>
        <p:spPr>
          <a:xfrm>
            <a:off x="1295400" y="2557463"/>
            <a:ext cx="9601200" cy="3317875"/>
          </a:xfrm>
        </p:spPr>
        <p:txBody>
          <a:bodyPr anchor="ctr"/>
          <a:lstStyle/>
          <a:p>
            <a:pPr marL="0" indent="0">
              <a:buFont typeface="Arial" charset="0"/>
              <a:buNone/>
              <a:defRPr/>
            </a:pPr>
            <a:r>
              <a:rPr lang="en-US" sz="3200" b="1" dirty="0" smtClean="0"/>
              <a:t>• </a:t>
            </a:r>
            <a:r>
              <a:rPr lang="en-US" sz="3600" b="1" dirty="0" smtClean="0"/>
              <a:t>The Court meets in Austin, Texas.</a:t>
            </a:r>
          </a:p>
          <a:p>
            <a:pPr marL="0" indent="0">
              <a:buFont typeface="Arial" charset="0"/>
              <a:buNone/>
              <a:defRPr/>
            </a:pPr>
            <a:r>
              <a:rPr lang="en-US" sz="3600" b="1" dirty="0" smtClean="0"/>
              <a:t>• It is made up of a Chief Justice and 8 Justices.</a:t>
            </a:r>
          </a:p>
          <a:p>
            <a:pPr marL="0" indent="0">
              <a:buFont typeface="Arial" charset="0"/>
              <a:buNone/>
              <a:defRPr/>
            </a:pPr>
            <a:r>
              <a:rPr lang="en-US" sz="3600" b="1" dirty="0" smtClean="0"/>
              <a:t>• All 9 members of the Court are elected.</a:t>
            </a:r>
          </a:p>
          <a:p>
            <a:pPr marL="0" indent="0">
              <a:buFont typeface="Arial" charset="0"/>
              <a:buNone/>
              <a:defRPr/>
            </a:pPr>
            <a:endParaRPr lang="en-US" sz="2800" dirty="0"/>
          </a:p>
        </p:txBody>
      </p:sp>
      <p:sp>
        <p:nvSpPr>
          <p:cNvPr id="4" name="TextBox 3"/>
          <p:cNvSpPr txBox="1"/>
          <p:nvPr/>
        </p:nvSpPr>
        <p:spPr>
          <a:xfrm>
            <a:off x="10791731" y="6488668"/>
            <a:ext cx="570368" cy="369332"/>
          </a:xfrm>
          <a:prstGeom prst="rect">
            <a:avLst/>
          </a:prstGeom>
          <a:noFill/>
        </p:spPr>
        <p:txBody>
          <a:bodyPr wrap="square" rtlCol="0">
            <a:spAutoFit/>
          </a:bodyPr>
          <a:lstStyle/>
          <a:p>
            <a:r>
              <a:rPr lang="en-US" b="1" dirty="0" smtClean="0"/>
              <a:t>32</a:t>
            </a:r>
            <a:endParaRPr lang="en-US" b="1" dirty="0"/>
          </a:p>
        </p:txBody>
      </p:sp>
    </p:spTree>
    <p:extLst>
      <p:ext uri="{BB962C8B-B14F-4D97-AF65-F5344CB8AC3E}">
        <p14:creationId xmlns:p14="http://schemas.microsoft.com/office/powerpoint/2010/main" val="4080779804"/>
      </p:ext>
    </p:extLst>
  </p:cSld>
  <p:clrMapOvr>
    <a:masterClrMapping/>
  </p:clrMapOvr>
  <p:timing>
    <p:tnLst>
      <p:par>
        <p:cTn id="1" dur="indefinite" restart="never" nodeType="tmRoot"/>
      </p:par>
    </p:tnLst>
  </p:timing>
</p:sld>
</file>

<file path=ppt/slides/slide33.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Texas Supreme Court in 2020</a:t>
            </a:r>
            <a:endParaRPr lang="en-US" b="1" dirty="0"/>
          </a:p>
        </p:txBody>
      </p:sp>
      <p:sp>
        <p:nvSpPr>
          <p:cNvPr id="3" name="Content Placeholder 2"/>
          <p:cNvSpPr>
            <a:spLocks noGrp="1"/>
          </p:cNvSpPr>
          <p:nvPr>
            <p:ph sz="half" idx="2"/>
          </p:nvPr>
        </p:nvSpPr>
        <p:spPr>
          <a:xfrm>
            <a:off x="8974666" y="2560320"/>
            <a:ext cx="1924981" cy="3298613"/>
          </a:xfrm>
        </p:spPr>
        <p:txBody>
          <a:bodyPr/>
          <a:lstStyle/>
          <a:p>
            <a:endParaRPr lang="en-US" dirty="0"/>
          </a:p>
        </p:txBody>
      </p:sp>
      <p:pic>
        <p:nvPicPr>
          <p:cNvPr id="7" name="Content Placeholder 6"/>
          <p:cNvPicPr>
            <a:picLocks noGrp="1" noChangeAspect="1"/>
          </p:cNvPicPr>
          <p:nvPr>
            <p:ph sz="half" idx="1"/>
          </p:nvPr>
        </p:nvPicPr>
        <p:blipFill>
          <a:blip r:embed="rId3"/>
          <a:stretch>
            <a:fillRect/>
          </a:stretch>
        </p:blipFill>
        <p:spPr>
          <a:xfrm>
            <a:off x="3534781" y="2714675"/>
            <a:ext cx="4718050" cy="2989902"/>
          </a:xfrm>
          <a:prstGeom prst="rect">
            <a:avLst/>
          </a:prstGeom>
        </p:spPr>
      </p:pic>
      <p:sp>
        <p:nvSpPr>
          <p:cNvPr id="4" name="TextBox 3"/>
          <p:cNvSpPr txBox="1"/>
          <p:nvPr/>
        </p:nvSpPr>
        <p:spPr>
          <a:xfrm>
            <a:off x="10809838" y="6536602"/>
            <a:ext cx="479833" cy="369332"/>
          </a:xfrm>
          <a:prstGeom prst="rect">
            <a:avLst/>
          </a:prstGeom>
          <a:noFill/>
        </p:spPr>
        <p:txBody>
          <a:bodyPr wrap="square" rtlCol="0">
            <a:spAutoFit/>
          </a:bodyPr>
          <a:lstStyle/>
          <a:p>
            <a:r>
              <a:rPr lang="en-US" b="1" dirty="0" smtClean="0"/>
              <a:t>33</a:t>
            </a:r>
            <a:endParaRPr lang="en-US" b="1" dirty="0"/>
          </a:p>
        </p:txBody>
      </p:sp>
    </p:spTree>
    <p:extLst>
      <p:ext uri="{BB962C8B-B14F-4D97-AF65-F5344CB8AC3E}">
        <p14:creationId xmlns:p14="http://schemas.microsoft.com/office/powerpoint/2010/main" val="4026443432"/>
      </p:ext>
    </p:extLst>
  </p:cSld>
  <p:clrMapOvr>
    <a:masterClrMapping/>
  </p:clrMapOvr>
</p:sld>
</file>

<file path=ppt/slides/slide3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1129905" y="943194"/>
            <a:ext cx="9618198" cy="1508105"/>
          </a:xfrm>
          <a:prstGeom prst="rect">
            <a:avLst/>
          </a:prstGeom>
        </p:spPr>
        <p:txBody>
          <a:bodyPr wrap="square">
            <a:spAutoFit/>
          </a:bodyPr>
          <a:lstStyle/>
          <a:p>
            <a:pPr algn="ctr"/>
            <a:r>
              <a:rPr lang="en-US" sz="4800" b="1" i="1" dirty="0">
                <a:ln w="1905"/>
                <a:effectLst>
                  <a:innerShdw blurRad="69850" dist="43180" dir="5400000">
                    <a:srgbClr val="000000">
                      <a:alpha val="65000"/>
                    </a:srgbClr>
                  </a:innerShdw>
                </a:effectLst>
                <a:latin typeface="Athelas Regular"/>
                <a:cs typeface="Athelas Regular"/>
              </a:rPr>
              <a:t>TAMING</a:t>
            </a:r>
            <a:r>
              <a:rPr lang="en-US" sz="4800" b="1" i="1" dirty="0">
                <a:ln w="1905"/>
                <a:solidFill>
                  <a:schemeClr val="accent3"/>
                </a:solidFill>
                <a:effectLst>
                  <a:innerShdw blurRad="69850" dist="43180" dir="5400000">
                    <a:srgbClr val="000000">
                      <a:alpha val="65000"/>
                    </a:srgbClr>
                  </a:innerShdw>
                </a:effectLst>
                <a:latin typeface="Athelas Regular"/>
                <a:cs typeface="Athelas Regular"/>
              </a:rPr>
              <a:t> </a:t>
            </a:r>
            <a:r>
              <a:rPr lang="en-US" sz="4800" b="1" i="1" dirty="0" smtClean="0">
                <a:ln w="1905"/>
                <a:solidFill>
                  <a:schemeClr val="accent3"/>
                </a:solidFill>
                <a:effectLst>
                  <a:innerShdw blurRad="69850" dist="43180" dir="5400000">
                    <a:srgbClr val="000000">
                      <a:alpha val="65000"/>
                    </a:srgbClr>
                  </a:innerShdw>
                </a:effectLst>
                <a:latin typeface="Athelas Regular"/>
                <a:cs typeface="Athelas Regular"/>
              </a:rPr>
              <a:t>TEXAS </a:t>
            </a:r>
            <a:r>
              <a:rPr lang="en-US" sz="4800" b="1" i="1" dirty="0" smtClean="0">
                <a:ln w="1905"/>
                <a:effectLst>
                  <a:innerShdw blurRad="69850" dist="43180" dir="5400000">
                    <a:srgbClr val="000000">
                      <a:alpha val="65000"/>
                    </a:srgbClr>
                  </a:innerShdw>
                </a:effectLst>
                <a:latin typeface="Athelas Regular"/>
                <a:cs typeface="Athelas Regular"/>
              </a:rPr>
              <a:t>Books</a:t>
            </a:r>
            <a:r>
              <a:rPr lang="en-US" sz="4800" b="1" i="1" dirty="0" smtClean="0">
                <a:ln w="1905"/>
                <a:solidFill>
                  <a:schemeClr val="accent3"/>
                </a:solidFill>
                <a:effectLst>
                  <a:innerShdw blurRad="69850" dist="43180" dir="5400000">
                    <a:srgbClr val="000000">
                      <a:alpha val="65000"/>
                    </a:srgbClr>
                  </a:innerShdw>
                </a:effectLst>
                <a:latin typeface="Athelas Regular"/>
                <a:cs typeface="Athelas Regular"/>
              </a:rPr>
              <a:t> </a:t>
            </a:r>
            <a:r>
              <a:rPr lang="en-US" sz="4800" b="1" dirty="0">
                <a:ln w="1905"/>
                <a:solidFill>
                  <a:schemeClr val="accent3"/>
                </a:solidFill>
                <a:effectLst>
                  <a:innerShdw blurRad="69850" dist="43180" dir="5400000">
                    <a:srgbClr val="000000">
                      <a:alpha val="65000"/>
                    </a:srgbClr>
                  </a:innerShdw>
                </a:effectLst>
                <a:latin typeface="Athelas Regular"/>
                <a:cs typeface="Athelas Regular"/>
              </a:rPr>
              <a:t/>
            </a:r>
            <a:br>
              <a:rPr lang="en-US" sz="4800" b="1" dirty="0">
                <a:ln w="1905"/>
                <a:solidFill>
                  <a:schemeClr val="accent3"/>
                </a:solidFill>
                <a:effectLst>
                  <a:innerShdw blurRad="69850" dist="43180" dir="5400000">
                    <a:srgbClr val="000000">
                      <a:alpha val="65000"/>
                    </a:srgbClr>
                  </a:innerShdw>
                </a:effectLst>
                <a:latin typeface="Athelas Regular"/>
                <a:cs typeface="Athelas Regular"/>
              </a:rPr>
            </a:br>
            <a:endParaRPr lang="en-US" sz="4400" dirty="0"/>
          </a:p>
        </p:txBody>
      </p:sp>
      <p:pic>
        <p:nvPicPr>
          <p:cNvPr id="5" name="Content Placeholder 9" descr="TT 2 Front Cover.jpg"/>
          <p:cNvPicPr>
            <a:picLocks noChangeAspect="1"/>
          </p:cNvPicPr>
          <p:nvPr/>
        </p:nvPicPr>
        <p:blipFill>
          <a:blip r:embed="rId4">
            <a:extLst>
              <a:ext uri="{28A0092B-C50C-407E-A947-70E740481C1C}">
                <a14:useLocalDpi xmlns:a14="http://schemas.microsoft.com/office/drawing/2010/main" val="0"/>
              </a:ext>
            </a:extLst>
          </a:blip>
          <a:srcRect l="443" r="443"/>
          <a:stretch>
            <a:fillRect/>
          </a:stretch>
        </p:blipFill>
        <p:spPr>
          <a:xfrm>
            <a:off x="4254761" y="1693579"/>
            <a:ext cx="3620278" cy="5046366"/>
          </a:xfrm>
          <a:prstGeom prst="rect">
            <a:avLst/>
          </a:prstGeom>
        </p:spPr>
      </p:pic>
      <p:pic>
        <p:nvPicPr>
          <p:cNvPr id="6" name="Picture 5" descr="TT Front Cover Design5.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537" y="1693580"/>
            <a:ext cx="3938523" cy="5025012"/>
          </a:xfrm>
          <a:prstGeom prst="rect">
            <a:avLst/>
          </a:prstGeom>
        </p:spPr>
      </p:pic>
      <p:pic>
        <p:nvPicPr>
          <p:cNvPr id="2" name="Picture 1" descr="Screen Shot 2020-02-12 at 11.28.5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9467" y="1691355"/>
            <a:ext cx="4116615" cy="5048112"/>
          </a:xfrm>
          <a:prstGeom prst="rect">
            <a:avLst/>
          </a:prstGeom>
        </p:spPr>
      </p:pic>
    </p:spTree>
    <p:extLst>
      <p:ext uri="{BB962C8B-B14F-4D97-AF65-F5344CB8AC3E}">
        <p14:creationId xmlns:p14="http://schemas.microsoft.com/office/powerpoint/2010/main" val="1179507535"/>
      </p:ext>
    </p:extLst>
  </p:cSld>
  <p:clrMapOvr>
    <a:masterClrMapping/>
  </p:clrMapOvr>
  <p:timing>
    <p:tnLst>
      <p:par>
        <p:cTn id="1" dur="indefinite" restart="never" nodeType="tmRoot"/>
      </p:par>
    </p:tnLst>
  </p:timing>
</p:sld>
</file>

<file path=ppt/slides/slide4.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b="-5000"/>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5"/>
            <a:ext cx="9919504" cy="5146470"/>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tabLst>
                <a:tab pos="9144000" algn="r"/>
              </a:tabLst>
            </a:pPr>
            <a:r>
              <a:rPr lang="en-US" sz="2400" b="1" dirty="0">
                <a:solidFill>
                  <a:schemeClr val="accent2"/>
                </a:solidFill>
              </a:rPr>
              <a:t>“</a:t>
            </a:r>
            <a:r>
              <a:rPr lang="en-US" sz="2400" b="1" i="1" dirty="0">
                <a:solidFill>
                  <a:schemeClr val="accent2"/>
                </a:solidFill>
              </a:rPr>
              <a:t>There can be no free society without law administered through an independent judiciary. If one man can be allowed to determine for himself what is law, every man can. That means first chaos, then tyranny</a:t>
            </a:r>
            <a:r>
              <a:rPr lang="en-US" sz="2400" b="1" i="1" dirty="0" smtClean="0">
                <a:solidFill>
                  <a:schemeClr val="accent2"/>
                </a:solidFill>
              </a:rPr>
              <a:t>.” </a:t>
            </a:r>
            <a:r>
              <a:rPr lang="en-US" sz="2400" b="1" dirty="0">
                <a:solidFill>
                  <a:schemeClr val="accent2"/>
                </a:solidFill>
              </a:rPr>
              <a:t>		—</a:t>
            </a:r>
            <a:r>
              <a:rPr lang="en-US" sz="2400" b="1" cap="small" dirty="0">
                <a:solidFill>
                  <a:schemeClr val="accent2"/>
                </a:solidFill>
              </a:rPr>
              <a:t>U.S.  Supreme Court Justice Felix </a:t>
            </a:r>
            <a:r>
              <a:rPr lang="en-US" sz="2400" b="1" cap="small" dirty="0" smtClean="0">
                <a:solidFill>
                  <a:schemeClr val="accent2"/>
                </a:solidFill>
              </a:rPr>
              <a:t>Frankfurter</a:t>
            </a:r>
            <a:endParaRPr lang="en-US" sz="2400" b="1" dirty="0"/>
          </a:p>
        </p:txBody>
      </p:sp>
      <p:sp>
        <p:nvSpPr>
          <p:cNvPr id="12" name="Content Placeholder 11"/>
          <p:cNvSpPr>
            <a:spLocks noGrp="1"/>
          </p:cNvSpPr>
          <p:nvPr>
            <p:ph idx="1"/>
          </p:nvPr>
        </p:nvSpPr>
        <p:spPr>
          <a:xfrm>
            <a:off x="1782502" y="2868456"/>
            <a:ext cx="9514391" cy="2698969"/>
          </a:xfrm>
        </p:spPr>
        <p:txBody>
          <a:bodyPr>
            <a:normAutofit/>
          </a:bodyPr>
          <a:lstStyle/>
          <a:p>
            <a:pPr>
              <a:spcAft>
                <a:spcPts val="600"/>
              </a:spcAft>
            </a:pPr>
            <a:r>
              <a:rPr lang="en-US" sz="2400" b="1" i="1" dirty="0"/>
              <a:t>Judicial independence</a:t>
            </a:r>
            <a:r>
              <a:rPr lang="en-US" sz="2400" b="1" dirty="0"/>
              <a:t> means that judges are independent from political pressures and </a:t>
            </a:r>
            <a:r>
              <a:rPr lang="en-US" sz="2400" b="1" dirty="0" smtClean="0"/>
              <a:t>outside influences </a:t>
            </a:r>
            <a:r>
              <a:rPr lang="en-US" sz="2400" b="1" dirty="0"/>
              <a:t>when they make their decisions. </a:t>
            </a:r>
          </a:p>
          <a:p>
            <a:r>
              <a:rPr lang="en-US" sz="2400" b="1" dirty="0"/>
              <a:t>Everyone who comes before a court should have a </a:t>
            </a:r>
            <a:r>
              <a:rPr lang="en-US" sz="2400" b="1" i="1" dirty="0"/>
              <a:t>fair</a:t>
            </a:r>
            <a:r>
              <a:rPr lang="en-US" sz="2400" b="1" dirty="0"/>
              <a:t> chance to make their case and to be assured that the judges will be </a:t>
            </a:r>
            <a:r>
              <a:rPr lang="en-US" sz="2400" b="1" i="1" dirty="0"/>
              <a:t>impartial</a:t>
            </a:r>
            <a:r>
              <a:rPr lang="en-US" sz="2400" b="1" dirty="0"/>
              <a:t> in making their decisions</a:t>
            </a:r>
            <a:r>
              <a:rPr lang="en-US" sz="2400" b="1" dirty="0" smtClean="0"/>
              <a:t>.</a:t>
            </a:r>
            <a:endParaRPr lang="en-US" sz="2400" b="1" dirty="0"/>
          </a:p>
        </p:txBody>
      </p:sp>
      <p:sp>
        <p:nvSpPr>
          <p:cNvPr id="2" name="TextBox 1"/>
          <p:cNvSpPr txBox="1"/>
          <p:nvPr/>
        </p:nvSpPr>
        <p:spPr>
          <a:xfrm>
            <a:off x="11380206" y="6382693"/>
            <a:ext cx="380245" cy="369332"/>
          </a:xfrm>
          <a:prstGeom prst="rect">
            <a:avLst/>
          </a:prstGeom>
          <a:noFill/>
        </p:spPr>
        <p:txBody>
          <a:bodyPr wrap="square" rtlCol="0">
            <a:spAutoFit/>
          </a:bodyPr>
          <a:lstStyle/>
          <a:p>
            <a:r>
              <a:rPr lang="en-US" b="1" dirty="0" smtClean="0"/>
              <a:t>4</a:t>
            </a:r>
            <a:endParaRPr lang="en-US" b="1" dirty="0"/>
          </a:p>
        </p:txBody>
      </p:sp>
    </p:spTree>
    <p:extLst>
      <p:ext uri="{BB962C8B-B14F-4D97-AF65-F5344CB8AC3E}">
        <p14:creationId xmlns:p14="http://schemas.microsoft.com/office/powerpoint/2010/main" val="490327721"/>
      </p:ext>
    </p:extLst>
  </p:cSld>
  <p:clrMapOvr>
    <a:masterClrMapping/>
  </p:clrMapOvr>
  <p:timing>
    <p:tnLst>
      <p:par>
        <p:cTn id="1" dur="indefinite" restart="never" nodeType="tmRoot"/>
      </p:par>
    </p:tnLst>
  </p:timing>
</p:sld>
</file>

<file path=ppt/slides/slide5.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1666755" y="532434"/>
            <a:ext cx="9919504" cy="5928524"/>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782502" y="624110"/>
            <a:ext cx="9722111" cy="1280890"/>
          </a:xfrm>
        </p:spPr>
        <p:txBody>
          <a:bodyPr>
            <a:noAutofit/>
          </a:bodyPr>
          <a:lstStyle/>
          <a:p>
            <a:pPr>
              <a:tabLst>
                <a:tab pos="9144000" algn="r"/>
              </a:tabLst>
            </a:pPr>
            <a:r>
              <a:rPr lang="en-US" sz="2800" b="1" i="1" dirty="0">
                <a:solidFill>
                  <a:schemeClr val="accent2"/>
                </a:solidFill>
              </a:rPr>
              <a:t>“The laws people choose for themselves describe the society they live in. </a:t>
            </a:r>
            <a:r>
              <a:rPr lang="en-US" sz="2800" b="1" i="1" dirty="0" smtClean="0">
                <a:solidFill>
                  <a:schemeClr val="accent2"/>
                </a:solidFill>
              </a:rPr>
              <a:t>Does </a:t>
            </a:r>
            <a:r>
              <a:rPr lang="en-US" sz="2800" b="1" i="1" dirty="0">
                <a:solidFill>
                  <a:schemeClr val="accent2"/>
                </a:solidFill>
              </a:rPr>
              <a:t>it protect individual liberty?  Respect property rights? </a:t>
            </a:r>
            <a:r>
              <a:rPr lang="en-US" sz="2800" b="1" i="1" dirty="0" smtClean="0">
                <a:solidFill>
                  <a:schemeClr val="accent2"/>
                </a:solidFill>
              </a:rPr>
              <a:t>Limit </a:t>
            </a:r>
            <a:r>
              <a:rPr lang="en-US" sz="2800" b="1" i="1" dirty="0">
                <a:solidFill>
                  <a:schemeClr val="accent2"/>
                </a:solidFill>
              </a:rPr>
              <a:t>government? </a:t>
            </a:r>
            <a:r>
              <a:rPr lang="en-US" sz="2800" b="1" i="1" dirty="0" smtClean="0">
                <a:solidFill>
                  <a:schemeClr val="accent2"/>
                </a:solidFill>
              </a:rPr>
              <a:t>Treat </a:t>
            </a:r>
            <a:r>
              <a:rPr lang="en-US" sz="2800" b="1" i="1" dirty="0">
                <a:solidFill>
                  <a:schemeClr val="accent2"/>
                </a:solidFill>
              </a:rPr>
              <a:t>people equally? </a:t>
            </a:r>
            <a:r>
              <a:rPr lang="en-US" sz="2800" b="1" i="1" dirty="0" smtClean="0">
                <a:solidFill>
                  <a:schemeClr val="accent2"/>
                </a:solidFill>
              </a:rPr>
              <a:t>Try </a:t>
            </a:r>
            <a:r>
              <a:rPr lang="en-US" sz="2800" b="1" i="1" dirty="0">
                <a:solidFill>
                  <a:schemeClr val="accent2"/>
                </a:solidFill>
              </a:rPr>
              <a:t>to provide justice to the rich and poor, the strong and weak, alike? </a:t>
            </a:r>
            <a:r>
              <a:rPr lang="en-US" sz="2800" b="1" i="1" dirty="0" smtClean="0">
                <a:solidFill>
                  <a:schemeClr val="accent2"/>
                </a:solidFill>
              </a:rPr>
              <a:t/>
            </a:r>
            <a:br>
              <a:rPr lang="en-US" sz="2800" b="1" i="1" dirty="0" smtClean="0">
                <a:solidFill>
                  <a:schemeClr val="accent2"/>
                </a:solidFill>
              </a:rPr>
            </a:br>
            <a:r>
              <a:rPr lang="en-US" sz="2800" b="1" i="1" dirty="0">
                <a:solidFill>
                  <a:schemeClr val="accent2"/>
                </a:solidFill>
              </a:rPr>
              <a:t/>
            </a:r>
            <a:br>
              <a:rPr lang="en-US" sz="2800" b="1" i="1" dirty="0">
                <a:solidFill>
                  <a:schemeClr val="accent2"/>
                </a:solidFill>
              </a:rPr>
            </a:br>
            <a:r>
              <a:rPr lang="en-US" sz="2800" b="1" i="1" dirty="0" smtClean="0">
                <a:solidFill>
                  <a:schemeClr val="accent2"/>
                </a:solidFill>
              </a:rPr>
              <a:t>“To </a:t>
            </a:r>
            <a:r>
              <a:rPr lang="en-US" sz="2800" b="1" i="1" dirty="0">
                <a:solidFill>
                  <a:schemeClr val="accent2"/>
                </a:solidFill>
              </a:rPr>
              <a:t>us, the answers may seem simple. </a:t>
            </a:r>
            <a:r>
              <a:rPr lang="en-US" sz="2800" b="1" i="1" dirty="0" smtClean="0">
                <a:solidFill>
                  <a:schemeClr val="accent2"/>
                </a:solidFill>
              </a:rPr>
              <a:t>But </a:t>
            </a:r>
            <a:r>
              <a:rPr lang="en-US" sz="2800" b="1" i="1" dirty="0">
                <a:solidFill>
                  <a:schemeClr val="accent2"/>
                </a:solidFill>
              </a:rPr>
              <a:t>over the years, judges and lawmakers have fought against power and prejudice to produce the society we enjoy today</a:t>
            </a:r>
            <a:r>
              <a:rPr lang="en-US" sz="2800" b="1" i="1" dirty="0" smtClean="0">
                <a:solidFill>
                  <a:schemeClr val="accent2"/>
                </a:solidFill>
              </a:rPr>
              <a:t>.”</a:t>
            </a:r>
            <a:r>
              <a:rPr lang="en-US" sz="2800" dirty="0">
                <a:solidFill>
                  <a:schemeClr val="accent2"/>
                </a:solidFill>
              </a:rPr>
              <a:t/>
            </a:r>
            <a:br>
              <a:rPr lang="en-US" sz="2800" dirty="0">
                <a:solidFill>
                  <a:schemeClr val="accent2"/>
                </a:solidFill>
              </a:rPr>
            </a:br>
            <a:r>
              <a:rPr lang="en-US" sz="2800" dirty="0" smtClean="0">
                <a:solidFill>
                  <a:schemeClr val="accent2"/>
                </a:solidFill>
              </a:rPr>
              <a:t/>
            </a:r>
            <a:br>
              <a:rPr lang="en-US" sz="2800" dirty="0" smtClean="0">
                <a:solidFill>
                  <a:schemeClr val="accent2"/>
                </a:solidFill>
              </a:rPr>
            </a:br>
            <a:r>
              <a:rPr lang="en-US" sz="2800" dirty="0">
                <a:solidFill>
                  <a:schemeClr val="accent2"/>
                </a:solidFill>
              </a:rPr>
              <a:t>	</a:t>
            </a:r>
            <a:r>
              <a:rPr lang="en-US" sz="2800" b="1" dirty="0" smtClean="0">
                <a:solidFill>
                  <a:schemeClr val="accent2"/>
                </a:solidFill>
              </a:rPr>
              <a:t>—</a:t>
            </a:r>
            <a:r>
              <a:rPr lang="en-US" sz="2800" b="1" cap="small" dirty="0">
                <a:solidFill>
                  <a:schemeClr val="accent2"/>
                </a:solidFill>
              </a:rPr>
              <a:t>Texas </a:t>
            </a:r>
            <a:r>
              <a:rPr lang="en-US" sz="2800" b="1" cap="small" dirty="0" smtClean="0">
                <a:solidFill>
                  <a:schemeClr val="accent2"/>
                </a:solidFill>
              </a:rPr>
              <a:t>Supreme </a:t>
            </a:r>
            <a:r>
              <a:rPr lang="en-US" sz="2800" b="1" cap="small" dirty="0">
                <a:solidFill>
                  <a:schemeClr val="accent2"/>
                </a:solidFill>
              </a:rPr>
              <a:t>Court Chief Justice Nathan L. Hecht</a:t>
            </a:r>
            <a:r>
              <a:rPr lang="en-US" sz="2800" b="1" cap="small" dirty="0" smtClean="0">
                <a:solidFill>
                  <a:schemeClr val="accent2"/>
                </a:solidFill>
              </a:rPr>
              <a:t>,</a:t>
            </a:r>
            <a:br>
              <a:rPr lang="en-US" sz="2800" b="1" cap="small" dirty="0" smtClean="0">
                <a:solidFill>
                  <a:schemeClr val="accent2"/>
                </a:solidFill>
              </a:rPr>
            </a:br>
            <a:r>
              <a:rPr lang="en-US" sz="2800" b="1" cap="small" dirty="0">
                <a:solidFill>
                  <a:schemeClr val="accent2"/>
                </a:solidFill>
              </a:rPr>
              <a:t>	</a:t>
            </a:r>
            <a:r>
              <a:rPr lang="en-US" sz="2800" b="1" dirty="0">
                <a:solidFill>
                  <a:schemeClr val="accent2"/>
                </a:solidFill>
              </a:rPr>
              <a:t>Foreword to </a:t>
            </a:r>
            <a:r>
              <a:rPr lang="en-US" sz="2800" b="1" i="1" dirty="0">
                <a:solidFill>
                  <a:schemeClr val="accent2"/>
                </a:solidFill>
              </a:rPr>
              <a:t>Taming </a:t>
            </a:r>
            <a:r>
              <a:rPr lang="en-US" sz="2800" b="1" i="1" dirty="0" smtClean="0">
                <a:solidFill>
                  <a:schemeClr val="accent2"/>
                </a:solidFill>
              </a:rPr>
              <a:t>Texas Book 1</a:t>
            </a:r>
            <a:r>
              <a:rPr lang="en-US" sz="2800" dirty="0">
                <a:solidFill>
                  <a:schemeClr val="accent2"/>
                </a:solidFill>
              </a:rPr>
              <a:t/>
            </a:r>
            <a:br>
              <a:rPr lang="en-US" sz="2800" dirty="0">
                <a:solidFill>
                  <a:schemeClr val="accent2"/>
                </a:solidFill>
              </a:rPr>
            </a:br>
            <a:endParaRPr lang="en-US" sz="2800" dirty="0"/>
          </a:p>
        </p:txBody>
      </p:sp>
      <p:sp>
        <p:nvSpPr>
          <p:cNvPr id="12" name="Content Placeholder 11"/>
          <p:cNvSpPr>
            <a:spLocks noGrp="1"/>
          </p:cNvSpPr>
          <p:nvPr>
            <p:ph idx="1"/>
          </p:nvPr>
        </p:nvSpPr>
        <p:spPr>
          <a:xfrm>
            <a:off x="1774232" y="6162002"/>
            <a:ext cx="9522662" cy="45719"/>
          </a:xfrm>
        </p:spPr>
        <p:txBody>
          <a:bodyPr>
            <a:normAutofit fontScale="25000" lnSpcReduction="20000"/>
          </a:bodyPr>
          <a:lstStyle/>
          <a:p>
            <a:pPr marL="0" indent="0">
              <a:buNone/>
            </a:pPr>
            <a:endParaRPr lang="en-US" sz="2400" b="1" dirty="0"/>
          </a:p>
        </p:txBody>
      </p:sp>
      <p:sp>
        <p:nvSpPr>
          <p:cNvPr id="2" name="TextBox 1"/>
          <p:cNvSpPr txBox="1"/>
          <p:nvPr/>
        </p:nvSpPr>
        <p:spPr>
          <a:xfrm>
            <a:off x="11504613" y="6552634"/>
            <a:ext cx="409747" cy="369332"/>
          </a:xfrm>
          <a:prstGeom prst="rect">
            <a:avLst/>
          </a:prstGeom>
          <a:noFill/>
        </p:spPr>
        <p:txBody>
          <a:bodyPr wrap="square" rtlCol="0">
            <a:spAutoFit/>
          </a:bodyPr>
          <a:lstStyle/>
          <a:p>
            <a:r>
              <a:rPr lang="en-US" b="1" dirty="0" smtClean="0"/>
              <a:t>5</a:t>
            </a:r>
            <a:endParaRPr lang="en-US" b="1" dirty="0"/>
          </a:p>
        </p:txBody>
      </p:sp>
    </p:spTree>
    <p:extLst>
      <p:ext uri="{BB962C8B-B14F-4D97-AF65-F5344CB8AC3E}">
        <p14:creationId xmlns:p14="http://schemas.microsoft.com/office/powerpoint/2010/main" val="1778921918"/>
      </p:ext>
    </p:extLst>
  </p:cSld>
  <p:clrMapOvr>
    <a:masterClrMapping/>
  </p:clrMapOvr>
  <p:timing>
    <p:tnLst>
      <p:par>
        <p:cTn id="1" dur="indefinite" restart="never" nodeType="tmRoot"/>
      </p:par>
    </p:tnLst>
  </p:timing>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ctrTitle"/>
          </p:nvPr>
        </p:nvSpPr>
        <p:spPr>
          <a:xfrm>
            <a:off x="2717905" y="1673696"/>
            <a:ext cx="6788829" cy="1449750"/>
          </a:xfrm>
        </p:spPr>
        <p:txBody>
          <a:bodyPr/>
          <a:lstStyle/>
          <a:p>
            <a:r>
              <a:rPr lang="en-US" altLang="en-US" sz="4800" b="1" dirty="0" smtClean="0">
                <a:solidFill>
                  <a:schemeClr val="accent3">
                    <a:lumMod val="75000"/>
                  </a:schemeClr>
                </a:solidFill>
              </a:rPr>
              <a:t/>
            </a:r>
            <a:br>
              <a:rPr lang="en-US" altLang="en-US" sz="4800" b="1" dirty="0" smtClean="0">
                <a:solidFill>
                  <a:schemeClr val="accent3">
                    <a:lumMod val="75000"/>
                  </a:schemeClr>
                </a:solidFill>
              </a:rPr>
            </a:br>
            <a:r>
              <a:rPr lang="en-US" altLang="en-US" sz="4800" b="1" dirty="0" smtClean="0">
                <a:solidFill>
                  <a:schemeClr val="accent3">
                    <a:lumMod val="75000"/>
                  </a:schemeClr>
                </a:solidFill>
              </a:rPr>
              <a:t/>
            </a:r>
            <a:br>
              <a:rPr lang="en-US" altLang="en-US" sz="4800" b="1" dirty="0" smtClean="0">
                <a:solidFill>
                  <a:schemeClr val="accent3">
                    <a:lumMod val="75000"/>
                  </a:schemeClr>
                </a:solidFill>
              </a:rPr>
            </a:br>
            <a:r>
              <a:rPr lang="en-US" altLang="en-US" sz="4800" b="1" dirty="0">
                <a:solidFill>
                  <a:schemeClr val="accent3">
                    <a:lumMod val="75000"/>
                  </a:schemeClr>
                </a:solidFill>
              </a:rPr>
              <a:t/>
            </a:r>
            <a:br>
              <a:rPr lang="en-US" altLang="en-US" sz="4800" b="1" dirty="0">
                <a:solidFill>
                  <a:schemeClr val="accent3">
                    <a:lumMod val="75000"/>
                  </a:schemeClr>
                </a:solidFill>
              </a:rPr>
            </a:br>
            <a:r>
              <a:rPr lang="en-US" altLang="en-US" sz="6000" b="1" dirty="0" smtClean="0">
                <a:solidFill>
                  <a:schemeClr val="accent3">
                    <a:lumMod val="75000"/>
                  </a:schemeClr>
                </a:solidFill>
              </a:rPr>
              <a:t>TAMING TEXAS</a:t>
            </a:r>
            <a:endParaRPr lang="en-US" altLang="en-US" sz="6000" i="1" dirty="0" smtClean="0">
              <a:ln>
                <a:noFill/>
              </a:ln>
              <a:solidFill>
                <a:schemeClr val="accent3">
                  <a:lumMod val="75000"/>
                </a:schemeClr>
              </a:solidFill>
            </a:endParaRPr>
          </a:p>
        </p:txBody>
      </p:sp>
      <p:sp>
        <p:nvSpPr>
          <p:cNvPr id="3" name="Subtitle 2"/>
          <p:cNvSpPr>
            <a:spLocks noGrp="1"/>
          </p:cNvSpPr>
          <p:nvPr>
            <p:ph type="subTitle" idx="1"/>
          </p:nvPr>
        </p:nvSpPr>
        <p:spPr>
          <a:xfrm>
            <a:off x="2507810" y="2692399"/>
            <a:ext cx="7169591" cy="2643877"/>
          </a:xfrm>
        </p:spPr>
        <p:txBody>
          <a:bodyPr rtlCol="0">
            <a:normAutofit/>
          </a:bodyPr>
          <a:lstStyle/>
          <a:p>
            <a:pPr fontAlgn="auto">
              <a:buFont typeface="Arial"/>
              <a:buNone/>
              <a:defRPr/>
            </a:pPr>
            <a:endParaRPr lang="en-US" sz="4400" b="1" dirty="0" smtClean="0"/>
          </a:p>
          <a:p>
            <a:pPr fontAlgn="auto">
              <a:spcBef>
                <a:spcPts val="2400"/>
              </a:spcBef>
              <a:buFont typeface="Arial"/>
              <a:buNone/>
              <a:defRPr/>
            </a:pPr>
            <a:r>
              <a:rPr lang="en-US" sz="4800" b="1" dirty="0" smtClean="0"/>
              <a:t>The History of Texas Law</a:t>
            </a:r>
          </a:p>
        </p:txBody>
      </p:sp>
      <p:sp>
        <p:nvSpPr>
          <p:cNvPr id="2" name="TextBox 1"/>
          <p:cNvSpPr txBox="1"/>
          <p:nvPr/>
        </p:nvSpPr>
        <p:spPr>
          <a:xfrm>
            <a:off x="11397079" y="6382693"/>
            <a:ext cx="518516" cy="369332"/>
          </a:xfrm>
          <a:prstGeom prst="rect">
            <a:avLst/>
          </a:prstGeom>
          <a:noFill/>
        </p:spPr>
        <p:txBody>
          <a:bodyPr wrap="square" rtlCol="0">
            <a:spAutoFit/>
          </a:bodyPr>
          <a:lstStyle/>
          <a:p>
            <a:r>
              <a:rPr lang="en-US" b="1" dirty="0" smtClean="0"/>
              <a:t>6</a:t>
            </a:r>
            <a:endParaRPr lang="en-US" b="1" dirty="0"/>
          </a:p>
        </p:txBody>
      </p:sp>
    </p:spTree>
    <p:extLst>
      <p:ext uri="{BB962C8B-B14F-4D97-AF65-F5344CB8AC3E}">
        <p14:creationId xmlns:p14="http://schemas.microsoft.com/office/powerpoint/2010/main" val="4023760219"/>
      </p:ext>
    </p:extLst>
  </p:cSld>
  <p:clrMapOvr>
    <a:masterClrMapping/>
  </p:clrMapOvr>
  <p:timing>
    <p:tnLst>
      <p:par>
        <p:cTn id="1" dur="indefinite" restart="never" nodeType="tmRoot"/>
      </p:par>
    </p:tnLst>
  </p:timing>
</p:sld>
</file>

<file path=ppt/slides/slide7.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8434" name="Title 3"/>
          <p:cNvSpPr>
            <a:spLocks noGrp="1"/>
          </p:cNvSpPr>
          <p:nvPr>
            <p:ph type="title"/>
          </p:nvPr>
        </p:nvSpPr>
        <p:spPr>
          <a:xfrm>
            <a:off x="2014538" y="1752600"/>
            <a:ext cx="8159750" cy="1822450"/>
          </a:xfrm>
        </p:spPr>
        <p:txBody>
          <a:bodyPr>
            <a:normAutofit fontScale="90000"/>
          </a:bodyPr>
          <a:lstStyle/>
          <a:p>
            <a:r>
              <a:rPr lang="en-US" altLang="en-US" sz="7300" b="1" dirty="0" smtClean="0">
                <a:ln>
                  <a:noFill/>
                </a:ln>
                <a:solidFill>
                  <a:srgbClr val="335476"/>
                </a:solidFill>
              </a:rPr>
              <a:t>Early Texas</a:t>
            </a:r>
            <a:r>
              <a:rPr lang="en-US" altLang="en-US" sz="5400" b="1" dirty="0" smtClean="0">
                <a:ln>
                  <a:noFill/>
                </a:ln>
                <a:solidFill>
                  <a:srgbClr val="335476"/>
                </a:solidFill>
              </a:rPr>
              <a:t/>
            </a:r>
            <a:br>
              <a:rPr lang="en-US" altLang="en-US" sz="5400" b="1" dirty="0" smtClean="0">
                <a:ln>
                  <a:noFill/>
                </a:ln>
                <a:solidFill>
                  <a:srgbClr val="335476"/>
                </a:solidFill>
              </a:rPr>
            </a:br>
            <a:endParaRPr lang="en-US" altLang="en-US" sz="5400" b="1" dirty="0" smtClean="0">
              <a:ln>
                <a:noFill/>
              </a:ln>
              <a:solidFill>
                <a:srgbClr val="335476"/>
              </a:solidFill>
            </a:endParaRPr>
          </a:p>
        </p:txBody>
      </p:sp>
      <p:sp>
        <p:nvSpPr>
          <p:cNvPr id="18435" name="Text Placeholder 4"/>
          <p:cNvSpPr>
            <a:spLocks noGrp="1"/>
          </p:cNvSpPr>
          <p:nvPr>
            <p:ph type="body" idx="1"/>
          </p:nvPr>
        </p:nvSpPr>
        <p:spPr>
          <a:xfrm>
            <a:off x="2014538" y="3846513"/>
            <a:ext cx="8159750" cy="954087"/>
          </a:xfrm>
        </p:spPr>
        <p:txBody>
          <a:bodyPr>
            <a:noAutofit/>
          </a:bodyPr>
          <a:lstStyle/>
          <a:p>
            <a:r>
              <a:rPr lang="en-US" altLang="en-US" sz="4800" b="1" dirty="0" smtClean="0"/>
              <a:t>Spanish and Mexican Roots</a:t>
            </a:r>
          </a:p>
        </p:txBody>
      </p:sp>
      <p:sp>
        <p:nvSpPr>
          <p:cNvPr id="2" name="TextBox 1"/>
          <p:cNvSpPr txBox="1"/>
          <p:nvPr/>
        </p:nvSpPr>
        <p:spPr>
          <a:xfrm>
            <a:off x="11325885" y="6545655"/>
            <a:ext cx="416460" cy="369332"/>
          </a:xfrm>
          <a:prstGeom prst="rect">
            <a:avLst/>
          </a:prstGeom>
          <a:noFill/>
        </p:spPr>
        <p:txBody>
          <a:bodyPr wrap="square" rtlCol="0">
            <a:spAutoFit/>
          </a:bodyPr>
          <a:lstStyle/>
          <a:p>
            <a:r>
              <a:rPr lang="en-US" b="1" dirty="0" smtClean="0"/>
              <a:t>7</a:t>
            </a:r>
            <a:endParaRPr lang="en-US" b="1" dirty="0"/>
          </a:p>
        </p:txBody>
      </p:sp>
    </p:spTree>
    <p:extLst>
      <p:ext uri="{BB962C8B-B14F-4D97-AF65-F5344CB8AC3E}">
        <p14:creationId xmlns:p14="http://schemas.microsoft.com/office/powerpoint/2010/main" val="2987934710"/>
      </p:ext>
    </p:extLst>
  </p:cSld>
  <p:clrMapOvr>
    <a:masterClrMapping/>
  </p:clrMapOvr>
  <p:timing>
    <p:tnLst>
      <p:par>
        <p:cTn id="1" dur="indefinite" restart="never" nodeType="tmRoot"/>
      </p:par>
    </p:tnLst>
  </p:timing>
</p:sld>
</file>

<file path=ppt/slides/slide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1731-1735 – Spanish Law Arrives in Texas</a:t>
            </a:r>
            <a:endParaRPr lang="en-US" b="1" dirty="0">
              <a:solidFill>
                <a:srgbClr val="335476"/>
              </a:solidFill>
            </a:endParaRPr>
          </a:p>
        </p:txBody>
      </p:sp>
      <p:sp>
        <p:nvSpPr>
          <p:cNvPr id="19459" name="Content Placeholder 2"/>
          <p:cNvSpPr>
            <a:spLocks noGrp="1"/>
          </p:cNvSpPr>
          <p:nvPr>
            <p:ph sz="half" idx="1"/>
          </p:nvPr>
        </p:nvSpPr>
        <p:spPr>
          <a:xfrm>
            <a:off x="1298575" y="2560638"/>
            <a:ext cx="4718050" cy="3309937"/>
          </a:xfrm>
        </p:spPr>
        <p:txBody>
          <a:bodyPr anchor="ctr">
            <a:normAutofit/>
          </a:bodyPr>
          <a:lstStyle/>
          <a:p>
            <a:r>
              <a:rPr lang="en-US" altLang="en-US" sz="2800" b="1" dirty="0" smtClean="0"/>
              <a:t>Canary Islanders arrive in what is now San Antonio, bringing Spanish law with its </a:t>
            </a:r>
            <a:r>
              <a:rPr lang="en-US" altLang="en-US" sz="2800" b="1" i="1" dirty="0" err="1" smtClean="0">
                <a:latin typeface="Athelas Regular"/>
                <a:cs typeface="Athelas Regular"/>
              </a:rPr>
              <a:t>alcalde</a:t>
            </a:r>
            <a:r>
              <a:rPr lang="en-US" altLang="en-US" sz="2800" b="1" dirty="0" smtClean="0"/>
              <a:t> system. </a:t>
            </a:r>
          </a:p>
          <a:p>
            <a:r>
              <a:rPr lang="en-US" altLang="en-US" sz="2800" b="1" dirty="0" smtClean="0"/>
              <a:t>Juan Leal Goráz is the first </a:t>
            </a:r>
            <a:r>
              <a:rPr lang="en-US" altLang="en-US" sz="2800" b="1" i="1" dirty="0" smtClean="0">
                <a:latin typeface="Athelas Regular"/>
                <a:cs typeface="Athelas Regular"/>
              </a:rPr>
              <a:t>alcalde</a:t>
            </a:r>
            <a:r>
              <a:rPr lang="en-US" altLang="en-US" sz="2800" b="1" dirty="0" smtClean="0"/>
              <a:t>, serving as a mayor and judge.</a:t>
            </a:r>
            <a:endParaRPr lang="en-US" altLang="en-US" dirty="0" smtClean="0"/>
          </a:p>
        </p:txBody>
      </p:sp>
      <p:pic>
        <p:nvPicPr>
          <p:cNvPr id="19460"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7205663" y="2560638"/>
            <a:ext cx="2670175" cy="3309937"/>
          </a:xfrm>
        </p:spPr>
      </p:pic>
      <p:sp>
        <p:nvSpPr>
          <p:cNvPr id="3" name="TextBox 2"/>
          <p:cNvSpPr txBox="1"/>
          <p:nvPr/>
        </p:nvSpPr>
        <p:spPr>
          <a:xfrm>
            <a:off x="11516008" y="6563762"/>
            <a:ext cx="316871" cy="369332"/>
          </a:xfrm>
          <a:prstGeom prst="rect">
            <a:avLst/>
          </a:prstGeom>
          <a:noFill/>
        </p:spPr>
        <p:txBody>
          <a:bodyPr wrap="square" rtlCol="0">
            <a:spAutoFit/>
          </a:bodyPr>
          <a:lstStyle/>
          <a:p>
            <a:r>
              <a:rPr lang="en-US" b="1" dirty="0" smtClean="0"/>
              <a:t>8</a:t>
            </a:r>
            <a:endParaRPr lang="en-US" b="1" dirty="0"/>
          </a:p>
        </p:txBody>
      </p:sp>
    </p:spTree>
    <p:extLst>
      <p:ext uri="{BB962C8B-B14F-4D97-AF65-F5344CB8AC3E}">
        <p14:creationId xmlns:p14="http://schemas.microsoft.com/office/powerpoint/2010/main" val="380952416"/>
      </p:ext>
    </p:extLst>
  </p:cSld>
  <p:clrMapOvr>
    <a:masterClrMapping/>
  </p:clrMapOvr>
  <p:timing>
    <p:tnLst>
      <p:par>
        <p:cTn id="1" dur="indefinite" restart="never" nodeType="tmRoot"/>
      </p:par>
    </p:tnLst>
  </p:timing>
</p:sld>
</file>

<file path=ppt/slides/slide9.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335476"/>
                </a:solidFill>
              </a:rPr>
              <a:t>1822-1827 – New Settlers Bring                  New Laws to Mexican Texas</a:t>
            </a:r>
            <a:endParaRPr lang="en-US" b="1" dirty="0">
              <a:solidFill>
                <a:srgbClr val="335476"/>
              </a:solidFill>
            </a:endParaRPr>
          </a:p>
        </p:txBody>
      </p:sp>
      <p:sp>
        <p:nvSpPr>
          <p:cNvPr id="21507" name="Content Placeholder 2"/>
          <p:cNvSpPr>
            <a:spLocks noGrp="1"/>
          </p:cNvSpPr>
          <p:nvPr>
            <p:ph sz="half" idx="1"/>
          </p:nvPr>
        </p:nvSpPr>
        <p:spPr>
          <a:xfrm>
            <a:off x="1298575" y="2560638"/>
            <a:ext cx="4584700" cy="3309937"/>
          </a:xfrm>
        </p:spPr>
        <p:txBody>
          <a:bodyPr anchor="ctr">
            <a:normAutofit/>
          </a:bodyPr>
          <a:lstStyle/>
          <a:p>
            <a:r>
              <a:rPr lang="en-US" altLang="en-US" sz="2800" b="1" dirty="0" smtClean="0"/>
              <a:t>Stephen F. Austin brings 300 families to Mexican Texas and governs them with regulations based on both English and Spanish legal traditions.</a:t>
            </a:r>
            <a:endParaRPr lang="en-US" altLang="en-US" sz="2800" dirty="0" smtClean="0"/>
          </a:p>
        </p:txBody>
      </p:sp>
      <p:pic>
        <p:nvPicPr>
          <p:cNvPr id="21508" name="Content Placeholder 4" descr="Macintosh HD:Users:Marilyn:Desktop:SFA and colonists drawing.jpg"/>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96000" y="2752725"/>
            <a:ext cx="4718050" cy="2925763"/>
          </a:xfrm>
        </p:spPr>
      </p:pic>
      <p:sp>
        <p:nvSpPr>
          <p:cNvPr id="3" name="TextBox 2"/>
          <p:cNvSpPr txBox="1"/>
          <p:nvPr/>
        </p:nvSpPr>
        <p:spPr>
          <a:xfrm>
            <a:off x="11380206" y="6554709"/>
            <a:ext cx="407406" cy="369332"/>
          </a:xfrm>
          <a:prstGeom prst="rect">
            <a:avLst/>
          </a:prstGeom>
          <a:noFill/>
        </p:spPr>
        <p:txBody>
          <a:bodyPr wrap="square" rtlCol="0">
            <a:spAutoFit/>
          </a:bodyPr>
          <a:lstStyle/>
          <a:p>
            <a:r>
              <a:rPr lang="en-US" b="1" dirty="0" smtClean="0"/>
              <a:t>9</a:t>
            </a:r>
            <a:endParaRPr lang="en-US" b="1" dirty="0"/>
          </a:p>
        </p:txBody>
      </p:sp>
    </p:spTree>
    <p:extLst>
      <p:ext uri="{BB962C8B-B14F-4D97-AF65-F5344CB8AC3E}">
        <p14:creationId xmlns:p14="http://schemas.microsoft.com/office/powerpoint/2010/main" val="10986954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1fe9a66ffe469da655feb96e4aeff1f3715ac7"/>
</p:tagLst>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thm15="http://schemas.microsoft.com/office/thememl/2012/main" xmlns:a="http://schemas.openxmlformats.org/drawingml/2006/main" name="Wisp">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NEW - Bracewell">
  <a:themeElements>
    <a:clrScheme name="BG - Blue">
      <a:dk1>
        <a:srgbClr val="000000"/>
      </a:dk1>
      <a:lt1>
        <a:srgbClr val="FFFFFF"/>
      </a:lt1>
      <a:dk2>
        <a:srgbClr val="00305E"/>
      </a:dk2>
      <a:lt2>
        <a:srgbClr val="4D4F53"/>
      </a:lt2>
      <a:accent1>
        <a:srgbClr val="5E9CAE"/>
      </a:accent1>
      <a:accent2>
        <a:srgbClr val="00305E"/>
      </a:accent2>
      <a:accent3>
        <a:srgbClr val="983222"/>
      </a:accent3>
      <a:accent4>
        <a:srgbClr val="FFA02F"/>
      </a:accent4>
      <a:accent5>
        <a:srgbClr val="6A963B"/>
      </a:accent5>
      <a:accent6>
        <a:srgbClr val="8FCAE7"/>
      </a:accent6>
      <a:hlink>
        <a:srgbClr val="4D4F53"/>
      </a:hlink>
      <a:folHlink>
        <a:srgbClr val="4D4F53"/>
      </a:folHlink>
    </a:clrScheme>
    <a:fontScheme name="Bracewell Giuliani">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ap:Properties xmlns:vt="http://schemas.openxmlformats.org/officeDocument/2006/docPropsVTypes" xmlns:ap="http://schemas.openxmlformats.org/officeDocument/2006/extended-properties">
  <ap:PresentationFormat>Widescreen</ap:PresentationFormat>
  <ap:LinksUpToDate>false</ap:LinksUpToDate>
  <ap:HyperlinksChanged>false</ap:HyperlinksChanged>
</ap:Properties>
</file>

<file path=docProps/core.xml><?xml version="1.0" encoding="utf-8"?>
<coreProperties xmlns:dc="http://purl.org/dc/elements/1.1/" xmlns:dcterms="http://purl.org/dc/terms/" xmlns:xsi="http://www.w3.org/2001/XMLSchema-instance" xmlns="http://schemas.openxmlformats.org/package/2006/metadata/core-properties">
  <lastPrinted>1900-01-01T06:00:00.0000000Z</lastPrinted>
  <dcterms:created xsi:type="dcterms:W3CDTF">1900-01-01T06:00:00.0000000Z</dcterms:created>
  <dcterms:modified xsi:type="dcterms:W3CDTF">1900-01-01T06:00:00.0000000Z</dcterms:modified>
</coreProperties>
</file>